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media1.mp4" ContentType="video/unknown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 and houmo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www.bbc.co.uk/news/articles/cd1rl6p5p32o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s://www.bbc.co.uk/news/articles/cyjjpkn4p7no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www.bbc.co.uk/news/world-europe-65916250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www.bbc.co.uk/news/articles/czrx13jj9p3o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bbc.co.uk/news/articles/cqqqln0eg65o" TargetMode="External"/><Relationship Id="rId3" Type="http://schemas.openxmlformats.org/officeDocument/2006/relationships/hyperlink" Target="https://www.bbc.co.uk/news/articles/c3gw720vz3lo" TargetMode="External"/><Relationship Id="rId4" Type="http://schemas.openxmlformats.org/officeDocument/2006/relationships/hyperlink" Target="https://www.bbc.co.uk/news/articles/c6pp1nvw5zwo" TargetMode="External"/><Relationship Id="rId5" Type="http://schemas.openxmlformats.org/officeDocument/2006/relationships/hyperlink" Target="https://www.bbc.co.uk/news/articles/c999k57ky7ro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hyperlink" Target="https://www.theguardian.com/technology/2022/sep/30/how-molly-russell-fell-into-a-vortex-of-despair-on-social-media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hyperlink" Target="https://www.internetmatters.org/resources/online-gaming-advice/online-gaming-the-benefits/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hyperlink" Target="https://www.internetmatters.org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hyperlink" Target="https://www.nspcc.org.uk/keeping-children-safe/online-safety" TargetMode="External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hyperlink" Target="http://testfiltering.com/" TargetMode="Externa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hyperlink" Target="https://www.internetmatters.org/advice/14plus/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hyperlink" Target="https://www.ofcom.org.uk/siteassets/resources/documents/research-and-data/media-literacy-research/children/children-media-use-and-attitudes-2024/childrens-media-literacy-report-2024.pdf?v=368229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74" name="Secondary Presentation 2024.001.jpeg" descr="Secondary Presentation 2024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20" name="Secondary Presentation 2024.010.jpeg" descr="Secondary Presentation 2024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25" name="Secondary Presentation 2024.011.jpeg" descr="Secondary Presentation 2024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30" name="Secondary Presentation 2024.012.jpeg" descr="Secondary Presentation 2024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shot 2024-07-22 at 11.19.13.png" descr="Screenshot 2024-07-22 at 11.19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380" y="213490"/>
            <a:ext cx="5563219" cy="444408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33" name="https://www.bbc.co.uk/news/articles/cd1rl6p5p32o"/>
          <p:cNvSpPr txBox="1"/>
          <p:nvPr/>
        </p:nvSpPr>
        <p:spPr>
          <a:xfrm>
            <a:off x="722554" y="4714544"/>
            <a:ext cx="4836872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3" invalidUrl="" action="" tgtFrame="" tooltip="" history="1" highlightClick="0" endSnd="0"/>
              </a:rPr>
              <a:t>https://www.bbc.co.uk/news/articles/cd1rl6p5p32o</a:t>
            </a:r>
            <a:r>
              <a:t> </a:t>
            </a:r>
          </a:p>
        </p:txBody>
      </p:sp>
      <p:pic>
        <p:nvPicPr>
          <p:cNvPr id="234" name="Screenshot 2024-07-22 at 11.20.21.png" descr="Screenshot 2024-07-22 at 11.20.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16189" y="213490"/>
            <a:ext cx="6003103" cy="444408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35" name="https://www.bbc.co.uk/news/articles/cyjjpkn4p7no"/>
          <p:cNvSpPr txBox="1"/>
          <p:nvPr/>
        </p:nvSpPr>
        <p:spPr>
          <a:xfrm>
            <a:off x="7223790" y="4714544"/>
            <a:ext cx="4787901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5" invalidUrl="" action="" tgtFrame="" tooltip="" history="1" highlightClick="0" endSnd="0"/>
              </a:rPr>
              <a:t>https://www.bbc.co.uk/news/articles/cyjjpkn4p7no</a:t>
            </a:r>
            <a:r>
              <a:t> </a:t>
            </a:r>
          </a:p>
        </p:txBody>
      </p:sp>
      <p:pic>
        <p:nvPicPr>
          <p:cNvPr id="236" name="Screenshot 2024-07-22 at 11.23.14.png" descr="Screenshot 2024-07-22 at 11.23.1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1928" y="5096022"/>
            <a:ext cx="4518124" cy="4117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37" name="https://www.bbc.co.uk/news/world-europe-65916250"/>
          <p:cNvSpPr txBox="1"/>
          <p:nvPr/>
        </p:nvSpPr>
        <p:spPr>
          <a:xfrm>
            <a:off x="615163" y="9270096"/>
            <a:ext cx="505165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7" invalidUrl="" action="" tgtFrame="" tooltip="" history="1" highlightClick="0" endSnd="0"/>
              </a:rPr>
              <a:t>https://www.bbc.co.uk/news/world-europe-65916250</a:t>
            </a:r>
            <a:r>
              <a:t> </a:t>
            </a:r>
          </a:p>
        </p:txBody>
      </p:sp>
      <p:pic>
        <p:nvPicPr>
          <p:cNvPr id="238" name="Screenshot 2024-07-22 at 11.25.48.png" descr="Screenshot 2024-07-22 at 11.25.4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30459" y="5096022"/>
            <a:ext cx="5574563" cy="4117107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39" name="https://www.bbc.co.uk/news/articles/czrx13jj9p3o"/>
          <p:cNvSpPr txBox="1"/>
          <p:nvPr/>
        </p:nvSpPr>
        <p:spPr>
          <a:xfrm>
            <a:off x="7252340" y="9270096"/>
            <a:ext cx="473080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9" invalidUrl="" action="" tgtFrame="" tooltip="" history="1" highlightClick="0" endSnd="0"/>
              </a:rPr>
              <a:t>https://www.bbc.co.uk/news/articles/czrx13jj9p3o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44" name="Secondary Presentation 2024.014.jpeg" descr="Secondary Presentation 2024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https://www.bbc.co.uk/news/articles/cqqqln0eg65o"/>
          <p:cNvSpPr txBox="1"/>
          <p:nvPr/>
        </p:nvSpPr>
        <p:spPr>
          <a:xfrm>
            <a:off x="7048754" y="4714544"/>
            <a:ext cx="488198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https://www.bbc.co.uk/news/articles/cqqqln0eg65o</a:t>
            </a:r>
            <a:r>
              <a:t> </a:t>
            </a:r>
          </a:p>
        </p:txBody>
      </p:sp>
      <p:sp>
        <p:nvSpPr>
          <p:cNvPr id="247" name="https://www.bbc.co.uk/news/articles/c3gw720vz3lo"/>
          <p:cNvSpPr txBox="1"/>
          <p:nvPr/>
        </p:nvSpPr>
        <p:spPr>
          <a:xfrm>
            <a:off x="7050989" y="9276515"/>
            <a:ext cx="487751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https://www.bbc.co.uk/news/articles/c3gw720vz3lo</a:t>
            </a:r>
            <a:r>
              <a:t> </a:t>
            </a:r>
          </a:p>
        </p:txBody>
      </p:sp>
      <p:sp>
        <p:nvSpPr>
          <p:cNvPr id="248" name="https://www.bbc.co.uk/news/articles/c6pp1nvw5zwo"/>
          <p:cNvSpPr txBox="1"/>
          <p:nvPr/>
        </p:nvSpPr>
        <p:spPr>
          <a:xfrm>
            <a:off x="768885" y="9276515"/>
            <a:ext cx="4997806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4" invalidUrl="" action="" tgtFrame="" tooltip="" history="1" highlightClick="0" endSnd="0"/>
              </a:rPr>
              <a:t>https://www.bbc.co.uk/news/articles/c6pp1nvw5zwo</a:t>
            </a:r>
            <a:r>
              <a:t> </a:t>
            </a:r>
          </a:p>
        </p:txBody>
      </p:sp>
      <p:sp>
        <p:nvSpPr>
          <p:cNvPr id="249" name="https://www.bbc.co.uk/news/articles/c999k57ky7ro"/>
          <p:cNvSpPr txBox="1"/>
          <p:nvPr/>
        </p:nvSpPr>
        <p:spPr>
          <a:xfrm>
            <a:off x="841732" y="4639517"/>
            <a:ext cx="485211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u="sng">
                <a:solidFill>
                  <a:schemeClr val="accent1"/>
                </a:solidFill>
                <a:hlinkClick r:id="rId5" invalidUrl="" action="" tgtFrame="" tooltip="" history="1" highlightClick="0" endSnd="0"/>
              </a:rPr>
              <a:t>https://www.bbc.co.uk/news/articles/c999k57ky7ro</a:t>
            </a:r>
            <a:r>
              <a:t> </a:t>
            </a:r>
          </a:p>
        </p:txBody>
      </p:sp>
      <p:pic>
        <p:nvPicPr>
          <p:cNvPr id="250" name="Screenshot 2024-07-22 at 10.22.22.png" descr="Screenshot 2024-07-22 at 10.22.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102" y="474728"/>
            <a:ext cx="5643373" cy="39420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51" name="Screenshot 2024-07-22 at 10.23.46.png" descr="Screenshot 2024-07-22 at 10.23.4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78109" y="474728"/>
            <a:ext cx="5423274" cy="394206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52" name="Screenshot 2024-07-22 at 10.25.06.png" descr="Screenshot 2024-07-22 at 10.25.0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0193" y="5186754"/>
            <a:ext cx="5295190" cy="394206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53" name="Screenshot 2024-07-22 at 10.25.59.png" descr="Screenshot 2024-07-22 at 10.25.5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18428" y="5186754"/>
            <a:ext cx="5342635" cy="394206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58" name="Secondary Presentation 2024.016.jpeg" descr="Secondary Presentation 2024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63" name="Secondary Presentation 2024.017.jpeg" descr="Secondary Presentation 2024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67" name="Secondary Presentation 2024.018.jpeg" descr="Secondary Presentation 2024.018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09"/>
          <a:stretch>
            <a:fillRect/>
          </a:stretch>
        </p:blipFill>
        <p:spPr>
          <a:xfrm>
            <a:off x="0" y="0"/>
            <a:ext cx="13004800" cy="901137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ttps://www.theguardian.com/technology/2022/sep/30/how-molly-russell-fell-into-a-vortex-of-despair-on-social-media"/>
          <p:cNvSpPr txBox="1"/>
          <p:nvPr/>
        </p:nvSpPr>
        <p:spPr>
          <a:xfrm>
            <a:off x="388884" y="9132842"/>
            <a:ext cx="10959897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https://www.theguardian.com/technology/2022/sep/30/how-molly-russell-fell-into-a-vortex-of-despair-on-social-media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Bedtime stories.mp4" descr="Bedtime storie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What is your child’s bedtime story tonight?"/>
          <p:cNvSpPr txBox="1"/>
          <p:nvPr/>
        </p:nvSpPr>
        <p:spPr>
          <a:xfrm>
            <a:off x="6188929" y="8972737"/>
            <a:ext cx="629960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b="1" sz="2400">
                <a:solidFill>
                  <a:srgbClr val="FFFFFF"/>
                </a:solidFill>
              </a:defRPr>
            </a:lvl1pPr>
          </a:lstStyle>
          <a:p>
            <a:pPr/>
            <a:r>
              <a:t>What is your child’s bedtime story tonight?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79" name="Secondary Presentation 2024.002.jpeg" descr="Secondary Presentation 2024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76" name="Secondary Presentation 2024.020.jpeg" descr="Secondary Presentation 2024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81" name="Secondary Presentation 2024.021.jpeg" descr="Secondary Presentation 2024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86" name="Secondary Presentation 2024.022.jpeg" descr="Secondary Presentation 2024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91" name="Secondary Presentation 2024.023.jpeg" descr="Secondary Presentation 2024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96" name="Secondary Presentation 2024.024.jpeg" descr="Secondary Presentation 2024.024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908"/>
          <a:stretch>
            <a:fillRect/>
          </a:stretch>
        </p:blipFill>
        <p:spPr>
          <a:xfrm>
            <a:off x="0" y="0"/>
            <a:ext cx="13004800" cy="9079773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https://www.internetmatters.org/resources/online-gaming-advice/online-gaming-the-benefits/"/>
          <p:cNvSpPr txBox="1"/>
          <p:nvPr/>
        </p:nvSpPr>
        <p:spPr>
          <a:xfrm>
            <a:off x="192764" y="9149515"/>
            <a:ext cx="86511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https://www.internetmatters.org/resources/online-gaming-advice/online-gaming-the-benefits/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02" name="Secondary Presentation 2024.025.jpeg" descr="Secondary Presentation 2024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07" name="Secondary Presentation 2024.026.jpeg" descr="Secondary Presentation 2024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12" name="Secondary Presentation 2024.027.jpeg" descr="Secondary Presentation 2024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Be Knowledgeable"/>
          <p:cNvSpPr txBox="1"/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pc="0" sz="8000"/>
            </a:lvl1pPr>
          </a:lstStyle>
          <a:p>
            <a:pPr/>
            <a:r>
              <a:t>Be Knowledgeable</a:t>
            </a:r>
          </a:p>
        </p:txBody>
      </p:sp>
      <p:pic>
        <p:nvPicPr>
          <p:cNvPr id="315" name="Screenshot 2023-08-08 at 15.08.21.png" descr="Screenshot 2023-08-08 at 15.08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9049" y="1975929"/>
            <a:ext cx="4566240" cy="2511047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https://www.internetmatters.org/"/>
          <p:cNvSpPr txBox="1"/>
          <p:nvPr/>
        </p:nvSpPr>
        <p:spPr>
          <a:xfrm>
            <a:off x="347801" y="7616185"/>
            <a:ext cx="5391761" cy="52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https://www.internetmatters.org/</a:t>
            </a:r>
            <a:r>
              <a:t> </a:t>
            </a:r>
          </a:p>
        </p:txBody>
      </p:sp>
      <p:pic>
        <p:nvPicPr>
          <p:cNvPr id="317" name="Screenshot 2023-08-04 at 12.30.08.png" descr="Screenshot 2023-08-04 at 12.30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Screenshot 2023-08-04 at 12.31.03.png" descr="Screenshot 2023-08-04 at 12.31.0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Screenshot 2023-08-04 at 12.29.39.png" descr="Screenshot 2023-08-04 at 12.29.39.png"/>
          <p:cNvPicPr>
            <a:picLocks noChangeAspect="1"/>
          </p:cNvPicPr>
          <p:nvPr/>
        </p:nvPicPr>
        <p:blipFill>
          <a:blip r:embed="rId6">
            <a:extLst/>
          </a:blip>
          <a:srcRect l="0" t="12916" r="0" b="0"/>
          <a:stretch>
            <a:fillRect/>
          </a:stretch>
        </p:blipFill>
        <p:spPr>
          <a:xfrm>
            <a:off x="10349552" y="6596202"/>
            <a:ext cx="2553749" cy="9629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320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https://www.nspcc.org.uk/keeping-children-safe/online-safety</a:t>
            </a:r>
            <a:r>
              <a:t> </a:t>
            </a:r>
          </a:p>
        </p:txBody>
      </p:sp>
      <p:pic>
        <p:nvPicPr>
          <p:cNvPr id="321" name="Screenshot 2023-08-08 at 15.09.01.png" descr="Screenshot 2023-08-08 at 15.09.0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3228" y="4162413"/>
            <a:ext cx="5042131" cy="333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Screenshot 2023-08-04 at 12.27.55.png" descr="Screenshot 2023-08-04 at 12.27.55.png"/>
          <p:cNvPicPr>
            <a:picLocks noChangeAspect="1"/>
          </p:cNvPicPr>
          <p:nvPr/>
        </p:nvPicPr>
        <p:blipFill>
          <a:blip r:embed="rId9">
            <a:extLst/>
          </a:blip>
          <a:srcRect l="0" t="0" r="51394" b="0"/>
          <a:stretch>
            <a:fillRect/>
          </a:stretch>
        </p:blipFill>
        <p:spPr>
          <a:xfrm>
            <a:off x="718396" y="2151952"/>
            <a:ext cx="2827633" cy="215909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27" name="Secondary Presentation 2024.029.jpeg" descr="Secondary Presentation 2024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84" name="Secondary Presentation 2024.003.jpeg" descr="Secondary Presentation 2024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st your home filtering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60831">
              <a:lnSpc>
                <a:spcPct val="100000"/>
              </a:lnSpc>
              <a:defRPr spc="0" sz="7679"/>
            </a:lvl1pPr>
          </a:lstStyle>
          <a:p>
            <a:pPr/>
            <a:r>
              <a:t>Test your home filtering</a:t>
            </a:r>
          </a:p>
        </p:txBody>
      </p:sp>
      <p:pic>
        <p:nvPicPr>
          <p:cNvPr id="330" name="Screen Shot 2021-02-09 at 16.21.27.png" descr="Screen Shot 2021-02-09 at 16.21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20" y="4336901"/>
            <a:ext cx="8613205" cy="519199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331" name="Screen Shot 2021-02-09 at 16.19.42.png" descr="Screen Shot 2021-02-09 at 16.19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5754" y="2442046"/>
            <a:ext cx="7348936" cy="48695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32" name="http://testfiltering.com/"/>
          <p:cNvSpPr txBox="1"/>
          <p:nvPr/>
        </p:nvSpPr>
        <p:spPr>
          <a:xfrm>
            <a:off x="9240885" y="8773900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24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http://testfiltering.com/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36" name="Secondary Presentation 2024.031.jpeg" descr="Secondary Presentation 2024.03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710"/>
          <a:stretch>
            <a:fillRect/>
          </a:stretch>
        </p:blipFill>
        <p:spPr>
          <a:xfrm>
            <a:off x="0" y="0"/>
            <a:ext cx="13004800" cy="900158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https://takeitdown.ncmec.org/"/>
          <p:cNvSpPr txBox="1"/>
          <p:nvPr/>
        </p:nvSpPr>
        <p:spPr>
          <a:xfrm>
            <a:off x="501406" y="9067800"/>
            <a:ext cx="423245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https://takeitdown.ncmec.org/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42" name="Secondary Presentation 2024.032.jpeg" descr="Secondary Presentation 2024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47" name="Secondary Presentation 2024.033.jpeg" descr="Secondary Presentation 2024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52" name="Secondary Presentation 2024.034.jpeg" descr="Secondary Presentation 2024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56" name="Secondary Presentation 2024.035.jpeg" descr="Secondary Presentation 2024.035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703"/>
          <a:stretch>
            <a:fillRect/>
          </a:stretch>
        </p:blipFill>
        <p:spPr>
          <a:xfrm>
            <a:off x="0" y="0"/>
            <a:ext cx="13004800" cy="9002184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https://www.internetmatters.org/advice/14plus/"/>
          <p:cNvSpPr txBox="1"/>
          <p:nvPr/>
        </p:nvSpPr>
        <p:spPr>
          <a:xfrm>
            <a:off x="277830" y="8981050"/>
            <a:ext cx="66136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</a:defRPr>
            </a:pPr>
            <a:r>
              <a:rPr sz="2400" u="sng">
                <a:solidFill>
                  <a:schemeClr val="accent1">
                    <a:lumOff val="-13575"/>
                  </a:schemeClr>
                </a:solidFill>
                <a:hlinkClick r:id="rId3" invalidUrl="" action="" tgtFrame="" tooltip="" history="1" highlightClick="0" endSnd="0"/>
              </a:rPr>
              <a:t>https://www.internetmatters.org/advice/14plus/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362" name="Secondary Presentation 2024.036.jpeg" descr="Secondary Presentation 2024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88" name="Secondary Presentation 2024.004.jpeg" descr="Secondary Presentation 2024.004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245"/>
          <a:stretch>
            <a:fillRect/>
          </a:stretch>
        </p:blipFill>
        <p:spPr>
          <a:xfrm>
            <a:off x="0" y="0"/>
            <a:ext cx="13004800" cy="88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Via Ofcom children’s media use and attitudes report"/>
          <p:cNvSpPr txBox="1"/>
          <p:nvPr/>
        </p:nvSpPr>
        <p:spPr>
          <a:xfrm>
            <a:off x="179893" y="8886792"/>
            <a:ext cx="512948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1600">
                <a:solidFill>
                  <a:srgbClr val="5E5E5E"/>
                </a:solidFill>
              </a:defRPr>
            </a:lvl1pPr>
          </a:lstStyle>
          <a:p>
            <a:pPr/>
            <a:r>
              <a:t>Via Ofcom children’s media use and attitudes report</a:t>
            </a:r>
          </a:p>
        </p:txBody>
      </p:sp>
      <p:sp>
        <p:nvSpPr>
          <p:cNvPr id="190" name="https://www.ofcom.org.uk/siteassets/resources/documents/research-and-data/media-literacy-research/children/children-media-use-and-attitudes-2024/childrens-media-literacy-report-2024.pdf?v=368229"/>
          <p:cNvSpPr txBox="1"/>
          <p:nvPr/>
        </p:nvSpPr>
        <p:spPr>
          <a:xfrm>
            <a:off x="210364" y="9238729"/>
            <a:ext cx="11863152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1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https://www.ofcom.org.uk/siteassets/resources/documents/research-and-data/media-literacy-research/children/children-media-use-and-attitudes-2024/childrens-media-literacy-report-2024.pdf?v=368229</a:t>
            </a:r>
            <a:r>
              <a:t>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195" name="Secondary Presentation 2024.005.jpeg" descr="Secondary Presentation 2024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00" name="Secondary Presentation 2024.006.jpeg" descr="Secondary Presentation 2024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05" name="Secondary Presentation 2024.007.jpeg" descr="Secondary Presentation 2024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10" name="Secondary Presentation 2024.008.jpeg" descr="Secondary Presentation 2024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pc="-118" sz="5940"/>
            </a:pPr>
          </a:p>
        </p:txBody>
      </p:sp>
      <p:pic>
        <p:nvPicPr>
          <p:cNvPr id="215" name="Secondary Presentation 2024.009.jpeg" descr="Secondary Presentation 2024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