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3"/>
  </p:notesMasterIdLst>
  <p:sldIdLst>
    <p:sldId id="256" r:id="rId2"/>
    <p:sldId id="257" r:id="rId3"/>
    <p:sldId id="258" r:id="rId4"/>
    <p:sldId id="259" r:id="rId5"/>
    <p:sldId id="261" r:id="rId6"/>
    <p:sldId id="260" r:id="rId7"/>
    <p:sldId id="263" r:id="rId8"/>
    <p:sldId id="268" r:id="rId9"/>
    <p:sldId id="264" r:id="rId10"/>
    <p:sldId id="265" r:id="rId11"/>
    <p:sldId id="269" r:id="rId12"/>
  </p:sldIdLst>
  <p:sldSz cx="6858000" cy="9906000" type="A4"/>
  <p:notesSz cx="6858000" cy="9144000"/>
  <p:embeddedFontLst>
    <p:embeddedFont>
      <p:font typeface="calendar note tfb" charset="0"/>
      <p:regular r:id="rId14"/>
    </p:embeddedFont>
    <p:embeddedFont>
      <p:font typeface="KG WhY yOu GoTtA Be So MeAn" charset="0"/>
      <p:regular r:id="rId15"/>
    </p:embeddedFont>
    <p:embeddedFont>
      <p:font typeface="Calibri" pitchFamily="34" charset="0"/>
      <p:regular r:id="rId16"/>
      <p:bold r:id="rId17"/>
      <p:italic r:id="rId18"/>
      <p:boldItalic r:id="rId19"/>
    </p:embeddedFont>
    <p:embeddedFont>
      <p:font typeface="Home" charset="0"/>
      <p:regular r:id="rId20"/>
    </p:embeddedFont>
    <p:embeddedFont>
      <p:font typeface="Cambria Math" pitchFamily="18" charset="0"/>
      <p:regular r:id="rId21"/>
    </p:embeddedFont>
    <p:embeddedFont>
      <p:font typeface="Calibri Light"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Henshaw" initials="JH" lastIdx="1" clrIdx="0">
    <p:extLst>
      <p:ext uri="{19B8F6BF-5375-455C-9EA6-DF929625EA0E}">
        <p15:presenceInfo xmlns="" xmlns:p15="http://schemas.microsoft.com/office/powerpoint/2012/main" userId="cc62039f0254a0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93CB4-5690-2F41-8B6E-9C223AA78C78}" v="192" dt="2020-05-29T12:25:32.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5853"/>
  </p:normalViewPr>
  <p:slideViewPr>
    <p:cSldViewPr snapToGrid="0" snapToObjects="1">
      <p:cViewPr>
        <p:scale>
          <a:sx n="53" d="100"/>
          <a:sy n="53" d="100"/>
        </p:scale>
        <p:origin x="-1404" y="24"/>
      </p:cViewPr>
      <p:guideLst>
        <p:guide orient="horz" pos="3120"/>
        <p:guide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C68E0-3A06-C641-8400-B8C9A14ED733}" type="datetimeFigureOut">
              <a:rPr lang="en-GB" smtClean="0"/>
              <a:t>01/07/2020</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C5175-A738-814F-A28D-F1C4BBD4AD38}" type="slidenum">
              <a:rPr lang="en-GB" smtClean="0"/>
              <a:t>‹#›</a:t>
            </a:fld>
            <a:endParaRPr lang="en-GB" dirty="0"/>
          </a:p>
        </p:txBody>
      </p:sp>
    </p:spTree>
    <p:extLst>
      <p:ext uri="{BB962C8B-B14F-4D97-AF65-F5344CB8AC3E}">
        <p14:creationId xmlns:p14="http://schemas.microsoft.com/office/powerpoint/2010/main" val="82084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C5175-A738-814F-A28D-F1C4BBD4AD38}" type="slidenum">
              <a:rPr lang="en-GB" smtClean="0"/>
              <a:t>10</a:t>
            </a:fld>
            <a:endParaRPr lang="en-GB" dirty="0"/>
          </a:p>
        </p:txBody>
      </p:sp>
    </p:spTree>
    <p:extLst>
      <p:ext uri="{BB962C8B-B14F-4D97-AF65-F5344CB8AC3E}">
        <p14:creationId xmlns:p14="http://schemas.microsoft.com/office/powerpoint/2010/main" val="259133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65143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389905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269938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53573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310192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425718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93783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6725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8330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82349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E2F1E15-359A-1443-9F88-B954E1715593}"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26567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2F1E15-359A-1443-9F88-B954E1715593}" type="datetimeFigureOut">
              <a:rPr lang="en-GB" smtClean="0"/>
              <a:t>01/07/2020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A952A19-C1A1-F34B-9745-ED433F6CEC26}" type="slidenum">
              <a:rPr lang="en-GB" smtClean="0"/>
              <a:t>‹#›</a:t>
            </a:fld>
            <a:endParaRPr lang="en-GB" dirty="0"/>
          </a:p>
        </p:txBody>
      </p:sp>
    </p:spTree>
    <p:extLst>
      <p:ext uri="{BB962C8B-B14F-4D97-AF65-F5344CB8AC3E}">
        <p14:creationId xmlns:p14="http://schemas.microsoft.com/office/powerpoint/2010/main" val="968131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hyperlink" Target="https://www.tes.com/news/can-we-get-every-student-love-maths" TargetMode="Externa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microsoft.com/office/2007/relationships/hdphoto" Target="../media/hdphoto4.wdp"/><Relationship Id="rId2" Type="http://schemas.openxmlformats.org/officeDocument/2006/relationships/audio" Target="../media/media3.wma"/><Relationship Id="rId1" Type="http://schemas.microsoft.com/office/2007/relationships/media" Target="../media/media3.wma"/><Relationship Id="rId6" Type="http://schemas.microsoft.com/office/2007/relationships/hdphoto" Target="../media/hdphoto3.wdp"/><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6.png"/><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kids.kiddle.co/Pythagorean_theorem" TargetMode="External"/><Relationship Id="rId4" Type="http://schemas.openxmlformats.org/officeDocument/2006/relationships/hyperlink" Target="https://en.wikipedia.org/wiki/Pythagora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hyperlink" Target="http://crackingtheenigma.blogspot.com/2012/06/did-alan-turing-have-asperger-syndrome.html" TargetMode="External"/><Relationship Id="rId5" Type="http://schemas.openxmlformats.org/officeDocument/2006/relationships/image" Target="../media/image12.jpg"/><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C09CB7E-B34B-664D-8B6E-758D7FDB8DCA}"/>
              </a:ext>
            </a:extLst>
          </p:cNvPr>
          <p:cNvSpPr txBox="1"/>
          <p:nvPr/>
        </p:nvSpPr>
        <p:spPr>
          <a:xfrm>
            <a:off x="0" y="753170"/>
            <a:ext cx="6858000" cy="1446550"/>
          </a:xfrm>
          <a:prstGeom prst="rect">
            <a:avLst/>
          </a:prstGeom>
          <a:solidFill>
            <a:schemeClr val="bg1"/>
          </a:solidFill>
        </p:spPr>
        <p:txBody>
          <a:bodyPr wrap="square" rtlCol="0">
            <a:spAutoFit/>
          </a:bodyPr>
          <a:lstStyle/>
          <a:p>
            <a:pPr algn="ctr"/>
            <a:r>
              <a:rPr lang="en-GB" sz="8800" dirty="0">
                <a:latin typeface="Home" pitchFamily="2" charset="0"/>
              </a:rPr>
              <a:t>Maths</a:t>
            </a:r>
            <a:endParaRPr lang="en-GB" sz="8800" dirty="0">
              <a:latin typeface="KG WhY yOu GoTtA Be So MeAn" panose="02000506000000020004" pitchFamily="2" charset="77"/>
            </a:endParaRPr>
          </a:p>
        </p:txBody>
      </p:sp>
      <p:sp>
        <p:nvSpPr>
          <p:cNvPr id="10" name="Title 1">
            <a:extLst>
              <a:ext uri="{FF2B5EF4-FFF2-40B4-BE49-F238E27FC236}">
                <a16:creationId xmlns="" xmlns:a16="http://schemas.microsoft.com/office/drawing/2014/main" id="{1A4055E3-CECC-C14F-8CCE-206794C56094}"/>
              </a:ext>
            </a:extLst>
          </p:cNvPr>
          <p:cNvSpPr txBox="1">
            <a:spLocks/>
          </p:cNvSpPr>
          <p:nvPr/>
        </p:nvSpPr>
        <p:spPr>
          <a:xfrm>
            <a:off x="666206" y="6031347"/>
            <a:ext cx="4897343" cy="844195"/>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4400" dirty="0">
                <a:latin typeface="Home" pitchFamily="2" charset="0"/>
              </a:rPr>
              <a:t>We can’t wait to meet you…</a:t>
            </a:r>
          </a:p>
        </p:txBody>
      </p:sp>
      <p:sp>
        <p:nvSpPr>
          <p:cNvPr id="11" name="TextBox 10">
            <a:extLst>
              <a:ext uri="{FF2B5EF4-FFF2-40B4-BE49-F238E27FC236}">
                <a16:creationId xmlns="" xmlns:a16="http://schemas.microsoft.com/office/drawing/2014/main" id="{71932451-3C9C-194D-8711-B7441CD1181D}"/>
              </a:ext>
            </a:extLst>
          </p:cNvPr>
          <p:cNvSpPr txBox="1"/>
          <p:nvPr/>
        </p:nvSpPr>
        <p:spPr>
          <a:xfrm>
            <a:off x="184754" y="7090727"/>
            <a:ext cx="6488492" cy="2062103"/>
          </a:xfrm>
          <a:prstGeom prst="rect">
            <a:avLst/>
          </a:prstGeom>
          <a:noFill/>
        </p:spPr>
        <p:txBody>
          <a:bodyPr wrap="square" rtlCol="0">
            <a:spAutoFit/>
          </a:bodyPr>
          <a:lstStyle/>
          <a:p>
            <a:r>
              <a:rPr lang="en-GB" sz="1600" dirty="0"/>
              <a:t>All the Maths teachers at Clyst Vale Community College are very much looking forward to meeting you. Normally during transition weeks you find out about us, we find out about you and together we do some Maths. Unfortunately due to transition being cancelled we won’t meet in person. However hopefully by completing this booklet you will be able to find out some facts about the Maths teachers at Clyst Vale, do some research into some of our favourite mathematicians and do some maths either on your own or with your family/carers.  </a:t>
            </a:r>
          </a:p>
        </p:txBody>
      </p:sp>
      <p:pic>
        <p:nvPicPr>
          <p:cNvPr id="25" name="Picture 24" descr="A close up of a map&#10;&#10;Description automatically generated">
            <a:extLst>
              <a:ext uri="{FF2B5EF4-FFF2-40B4-BE49-F238E27FC236}">
                <a16:creationId xmlns="" xmlns:a16="http://schemas.microsoft.com/office/drawing/2014/main" id="{180FCE71-87AD-774B-A45F-DCEAA2713823}"/>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837473B0-CC2E-450A-ABE3-18F120FF3D39}">
                <a1611:picAttrSrcUrl xmlns="" xmlns:a1611="http://schemas.microsoft.com/office/drawing/2016/11/main" r:id="rId6"/>
              </a:ext>
            </a:extLst>
          </a:blip>
          <a:stretch>
            <a:fillRect/>
          </a:stretch>
        </p:blipFill>
        <p:spPr>
          <a:xfrm>
            <a:off x="0" y="1954884"/>
            <a:ext cx="6858000" cy="3856411"/>
          </a:xfrm>
          <a:prstGeom prst="rect">
            <a:avLst/>
          </a:prstGeom>
          <a:ln>
            <a:solidFill>
              <a:schemeClr val="tx1"/>
            </a:solidFill>
          </a:ln>
        </p:spPr>
      </p:pic>
      <p:grpSp>
        <p:nvGrpSpPr>
          <p:cNvPr id="4" name="Group 2">
            <a:extLst>
              <a:ext uri="{FF2B5EF4-FFF2-40B4-BE49-F238E27FC236}">
                <a16:creationId xmlns="" xmlns:a16="http://schemas.microsoft.com/office/drawing/2014/main" id="{639DA02D-68F3-4138-AD61-E647FB1992FB}"/>
              </a:ext>
            </a:extLst>
          </p:cNvPr>
          <p:cNvGrpSpPr>
            <a:grpSpLocks/>
          </p:cNvGrpSpPr>
          <p:nvPr/>
        </p:nvGrpSpPr>
        <p:grpSpPr bwMode="auto">
          <a:xfrm>
            <a:off x="4758565" y="165100"/>
            <a:ext cx="2005012" cy="1116013"/>
            <a:chOff x="107635431" y="106932046"/>
            <a:chExt cx="2004646" cy="1116623"/>
          </a:xfrm>
        </p:grpSpPr>
        <p:sp>
          <p:nvSpPr>
            <p:cNvPr id="5" name="Rectangle 3">
              <a:extLst>
                <a:ext uri="{FF2B5EF4-FFF2-40B4-BE49-F238E27FC236}">
                  <a16:creationId xmlns="" xmlns:a16="http://schemas.microsoft.com/office/drawing/2014/main" id="{47C62869-A46E-4C4C-B0A3-A0B658A528FB}"/>
                </a:ext>
              </a:extLst>
            </p:cNvPr>
            <p:cNvSpPr>
              <a:spLocks noChangeArrowheads="1"/>
            </p:cNvSpPr>
            <p:nvPr/>
          </p:nvSpPr>
          <p:spPr bwMode="auto">
            <a:xfrm>
              <a:off x="107635431" y="106932046"/>
              <a:ext cx="2004646" cy="1116623"/>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28" name="Picture 4">
              <a:extLst>
                <a:ext uri="{FF2B5EF4-FFF2-40B4-BE49-F238E27FC236}">
                  <a16:creationId xmlns="" xmlns:a16="http://schemas.microsoft.com/office/drawing/2014/main" id="{06C9BF83-742A-486C-8FD8-4017BD2C6C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693861" y="106964853"/>
              <a:ext cx="1883827" cy="10181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54738" y="9202738"/>
            <a:ext cx="487362" cy="487362"/>
          </a:xfrm>
          <a:prstGeom prst="rect">
            <a:avLst/>
          </a:prstGeom>
        </p:spPr>
      </p:pic>
    </p:spTree>
    <p:extLst>
      <p:ext uri="{BB962C8B-B14F-4D97-AF65-F5344CB8AC3E}">
        <p14:creationId xmlns:p14="http://schemas.microsoft.com/office/powerpoint/2010/main" val="3608230705"/>
      </p:ext>
    </p:extLst>
  </p:cSld>
  <p:clrMapOvr>
    <a:masterClrMapping/>
  </p:clrMapOvr>
  <mc:AlternateContent xmlns:mc="http://schemas.openxmlformats.org/markup-compatibility/2006" xmlns:p14="http://schemas.microsoft.com/office/powerpoint/2010/main">
    <mc:Choice Requires="p14">
      <p:transition spd="slow" p14:dur="2000" advTm="39595"/>
    </mc:Choice>
    <mc:Fallback xmlns="">
      <p:transition spd="slow" advTm="39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B255844-B022-B940-A67A-F051FB1B0FE4}"/>
              </a:ext>
            </a:extLst>
          </p:cNvPr>
          <p:cNvSpPr txBox="1"/>
          <p:nvPr/>
        </p:nvSpPr>
        <p:spPr>
          <a:xfrm>
            <a:off x="347472" y="329184"/>
            <a:ext cx="4530407" cy="769441"/>
          </a:xfrm>
          <a:prstGeom prst="rect">
            <a:avLst/>
          </a:prstGeom>
          <a:noFill/>
        </p:spPr>
        <p:txBody>
          <a:bodyPr wrap="none" rtlCol="0">
            <a:spAutoFit/>
          </a:bodyPr>
          <a:lstStyle/>
          <a:p>
            <a:r>
              <a:rPr lang="en-GB" sz="4400" dirty="0">
                <a:latin typeface="Delicious Adventures" pitchFamily="2" charset="0"/>
              </a:rPr>
              <a:t>Maths Challenges…</a:t>
            </a:r>
          </a:p>
        </p:txBody>
      </p:sp>
      <p:sp>
        <p:nvSpPr>
          <p:cNvPr id="5" name="TextBox 4">
            <a:extLst>
              <a:ext uri="{FF2B5EF4-FFF2-40B4-BE49-F238E27FC236}">
                <a16:creationId xmlns="" xmlns:a16="http://schemas.microsoft.com/office/drawing/2014/main" id="{B15D681C-B23E-3D4B-A320-3BCCDE9BDDC2}"/>
              </a:ext>
            </a:extLst>
          </p:cNvPr>
          <p:cNvSpPr txBox="1"/>
          <p:nvPr/>
        </p:nvSpPr>
        <p:spPr>
          <a:xfrm>
            <a:off x="347472" y="1098624"/>
            <a:ext cx="6163056" cy="584775"/>
          </a:xfrm>
          <a:prstGeom prst="rect">
            <a:avLst/>
          </a:prstGeom>
          <a:noFill/>
        </p:spPr>
        <p:txBody>
          <a:bodyPr wrap="square" rtlCol="0">
            <a:spAutoFit/>
          </a:bodyPr>
          <a:lstStyle/>
          <a:p>
            <a:r>
              <a:rPr lang="en-GB" sz="1600" dirty="0"/>
              <a:t>Can you solve all the Maths challenges?</a:t>
            </a:r>
          </a:p>
          <a:p>
            <a:r>
              <a:rPr lang="en-GB" sz="1600" dirty="0"/>
              <a:t>They get more difficult as you get them..</a:t>
            </a:r>
          </a:p>
        </p:txBody>
      </p:sp>
      <p:graphicFrame>
        <p:nvGraphicFramePr>
          <p:cNvPr id="12" name="Table 11">
            <a:extLst>
              <a:ext uri="{FF2B5EF4-FFF2-40B4-BE49-F238E27FC236}">
                <a16:creationId xmlns="" xmlns:a16="http://schemas.microsoft.com/office/drawing/2014/main" id="{22D4ED6D-0808-8F4C-9111-1569F3709FE8}"/>
              </a:ext>
            </a:extLst>
          </p:cNvPr>
          <p:cNvGraphicFramePr>
            <a:graphicFrameLocks noGrp="1"/>
          </p:cNvGraphicFramePr>
          <p:nvPr>
            <p:extLst>
              <p:ext uri="{D42A27DB-BD31-4B8C-83A1-F6EECF244321}">
                <p14:modId xmlns:p14="http://schemas.microsoft.com/office/powerpoint/2010/main" val="1966445130"/>
              </p:ext>
            </p:extLst>
          </p:nvPr>
        </p:nvGraphicFramePr>
        <p:xfrm>
          <a:off x="347472" y="1819656"/>
          <a:ext cx="6163056" cy="7543801"/>
        </p:xfrm>
        <a:graphic>
          <a:graphicData uri="http://schemas.openxmlformats.org/drawingml/2006/table">
            <a:tbl>
              <a:tblPr firstRow="1" bandRow="1">
                <a:tableStyleId>{5C22544A-7EE6-4342-B048-85BDC9FD1C3A}</a:tableStyleId>
              </a:tblPr>
              <a:tblGrid>
                <a:gridCol w="6163056">
                  <a:extLst>
                    <a:ext uri="{9D8B030D-6E8A-4147-A177-3AD203B41FA5}">
                      <a16:colId xmlns="" xmlns:a16="http://schemas.microsoft.com/office/drawing/2014/main" val="4135352958"/>
                    </a:ext>
                  </a:extLst>
                </a:gridCol>
              </a:tblGrid>
              <a:tr h="217804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678615"/>
                  </a:ext>
                </a:extLst>
              </a:tr>
              <a:tr h="249289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05495075"/>
                  </a:ext>
                </a:extLst>
              </a:tr>
              <a:tr h="287285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24765449"/>
                  </a:ext>
                </a:extLst>
              </a:tr>
            </a:tbl>
          </a:graphicData>
        </a:graphic>
      </p:graphicFrame>
      <p:pic>
        <p:nvPicPr>
          <p:cNvPr id="7" name="Picture 6" descr="A close up of text on a white background&#10;&#10;Description automatically generated">
            <a:extLst>
              <a:ext uri="{FF2B5EF4-FFF2-40B4-BE49-F238E27FC236}">
                <a16:creationId xmlns="" xmlns:a16="http://schemas.microsoft.com/office/drawing/2014/main" id="{A92B8AC2-A515-6241-8FAD-9F42F4FCC15D}"/>
              </a:ext>
            </a:extLst>
          </p:cNvPr>
          <p:cNvPicPr>
            <a:picLocks noChangeAspect="1"/>
          </p:cNvPicPr>
          <p:nvPr/>
        </p:nvPicPr>
        <p:blipFill>
          <a:blip r:embed="rId5"/>
          <a:stretch>
            <a:fillRect/>
          </a:stretch>
        </p:blipFill>
        <p:spPr>
          <a:xfrm>
            <a:off x="504634" y="1899713"/>
            <a:ext cx="2081404" cy="1997137"/>
          </a:xfrm>
          <a:prstGeom prst="rect">
            <a:avLst/>
          </a:prstGeom>
        </p:spPr>
      </p:pic>
      <p:pic>
        <p:nvPicPr>
          <p:cNvPr id="9" name="Picture 8" descr="A screenshot of a cell phone&#10;&#10;Description automatically generated">
            <a:extLst>
              <a:ext uri="{FF2B5EF4-FFF2-40B4-BE49-F238E27FC236}">
                <a16:creationId xmlns="" xmlns:a16="http://schemas.microsoft.com/office/drawing/2014/main" id="{65069FFC-1AAB-B84B-9E44-8E526BFA9221}"/>
              </a:ext>
            </a:extLst>
          </p:cNvPr>
          <p:cNvPicPr>
            <a:picLocks noChangeAspect="1"/>
          </p:cNvPicPr>
          <p:nvPr/>
        </p:nvPicPr>
        <p:blipFill rotWithShape="1">
          <a:blip r:embed="rId6"/>
          <a:srcRect t="13420" r="18383"/>
          <a:stretch/>
        </p:blipFill>
        <p:spPr>
          <a:xfrm>
            <a:off x="3846197" y="4066965"/>
            <a:ext cx="2609467" cy="2174977"/>
          </a:xfrm>
          <a:prstGeom prst="rect">
            <a:avLst/>
          </a:prstGeom>
        </p:spPr>
      </p:pic>
      <p:pic>
        <p:nvPicPr>
          <p:cNvPr id="11" name="Picture 10" descr="A screenshot of a cell phone&#10;&#10;Description automatically generated">
            <a:extLst>
              <a:ext uri="{FF2B5EF4-FFF2-40B4-BE49-F238E27FC236}">
                <a16:creationId xmlns="" xmlns:a16="http://schemas.microsoft.com/office/drawing/2014/main" id="{7B37DC66-4EBC-A742-AD95-FBCE8774434A}"/>
              </a:ext>
            </a:extLst>
          </p:cNvPr>
          <p:cNvPicPr>
            <a:picLocks noChangeAspect="1"/>
          </p:cNvPicPr>
          <p:nvPr/>
        </p:nvPicPr>
        <p:blipFill>
          <a:blip r:embed="rId7"/>
          <a:stretch>
            <a:fillRect/>
          </a:stretch>
        </p:blipFill>
        <p:spPr>
          <a:xfrm>
            <a:off x="504634" y="6504388"/>
            <a:ext cx="2404873" cy="2721052"/>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54738" y="9202738"/>
            <a:ext cx="487362" cy="487362"/>
          </a:xfrm>
          <a:prstGeom prst="rect">
            <a:avLst/>
          </a:prstGeom>
        </p:spPr>
      </p:pic>
    </p:spTree>
    <p:extLst>
      <p:ext uri="{BB962C8B-B14F-4D97-AF65-F5344CB8AC3E}">
        <p14:creationId xmlns:p14="http://schemas.microsoft.com/office/powerpoint/2010/main" val="3196443018"/>
      </p:ext>
    </p:extLst>
  </p:cSld>
  <p:clrMapOvr>
    <a:masterClrMapping/>
  </p:clrMapOvr>
  <mc:AlternateContent xmlns:mc="http://schemas.openxmlformats.org/markup-compatibility/2006" xmlns:p14="http://schemas.microsoft.com/office/powerpoint/2010/main">
    <mc:Choice Requires="p14">
      <p:transition spd="slow" p14:dur="2000" advTm="9579"/>
    </mc:Choice>
    <mc:Fallback xmlns="">
      <p:transition spd="slow" advTm="95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366934"/>
          </a:xfrm>
        </p:spPr>
        <p:txBody>
          <a:bodyPr>
            <a:normAutofit fontScale="90000"/>
          </a:bodyPr>
          <a:lstStyle/>
          <a:p>
            <a:r>
              <a:rPr lang="en-GB" b="1" u="sng" dirty="0"/>
              <a:t>Maths Equipment</a:t>
            </a:r>
          </a:p>
        </p:txBody>
      </p:sp>
      <p:sp>
        <p:nvSpPr>
          <p:cNvPr id="3" name="Content Placeholder 2"/>
          <p:cNvSpPr>
            <a:spLocks noGrp="1"/>
          </p:cNvSpPr>
          <p:nvPr>
            <p:ph idx="1"/>
          </p:nvPr>
        </p:nvSpPr>
        <p:spPr>
          <a:xfrm>
            <a:off x="471488" y="1084217"/>
            <a:ext cx="5915025" cy="7838063"/>
          </a:xfrm>
        </p:spPr>
        <p:txBody>
          <a:bodyPr/>
          <a:lstStyle/>
          <a:p>
            <a:pPr marL="0" indent="0">
              <a:buNone/>
            </a:pPr>
            <a:r>
              <a:rPr lang="en-GB" dirty="0"/>
              <a:t>All students will need the following equipment in every lesson:</a:t>
            </a:r>
          </a:p>
          <a:p>
            <a:r>
              <a:rPr lang="en-GB" b="1" dirty="0"/>
              <a:t>2 x black pens</a:t>
            </a:r>
          </a:p>
          <a:p>
            <a:r>
              <a:rPr lang="en-GB" b="1" dirty="0"/>
              <a:t>2 x pencils</a:t>
            </a:r>
          </a:p>
          <a:p>
            <a:r>
              <a:rPr lang="en-GB" b="1" dirty="0"/>
              <a:t>1 x red pen</a:t>
            </a:r>
          </a:p>
          <a:p>
            <a:r>
              <a:rPr lang="en-GB" b="1" dirty="0"/>
              <a:t>1 x highlighter</a:t>
            </a:r>
          </a:p>
          <a:p>
            <a:r>
              <a:rPr lang="en-GB" b="1" dirty="0"/>
              <a:t>1 x ruler</a:t>
            </a:r>
          </a:p>
          <a:p>
            <a:r>
              <a:rPr lang="en-GB" b="1" dirty="0"/>
              <a:t>1 x rubber</a:t>
            </a:r>
          </a:p>
          <a:p>
            <a:r>
              <a:rPr lang="en-GB" b="1" dirty="0"/>
              <a:t>A pair of compasses</a:t>
            </a:r>
          </a:p>
          <a:p>
            <a:r>
              <a:rPr lang="en-GB" b="1" dirty="0"/>
              <a:t>A protractor</a:t>
            </a:r>
          </a:p>
          <a:p>
            <a:r>
              <a:rPr lang="en-GB" b="1" dirty="0"/>
              <a:t>A scientific calculator-we recommend the CASIO 83/85 calculator</a:t>
            </a:r>
          </a:p>
          <a:p>
            <a:pPr marL="0" indent="0">
              <a:buNone/>
            </a:pPr>
            <a:endParaRPr lang="en-GB" dirty="0"/>
          </a:p>
          <a:p>
            <a:pPr marL="457200" indent="-457200">
              <a:buAutoNum type="arabicPeriod" startAt="2"/>
            </a:pPr>
            <a:endParaRPr lang="en-GB" dirty="0"/>
          </a:p>
        </p:txBody>
      </p:sp>
      <p:pic>
        <p:nvPicPr>
          <p:cNvPr id="4" name="Picture 3"/>
          <p:cNvPicPr>
            <a:picLocks noChangeAspect="1"/>
          </p:cNvPicPr>
          <p:nvPr/>
        </p:nvPicPr>
        <p:blipFill>
          <a:blip r:embed="rId4"/>
          <a:stretch>
            <a:fillRect/>
          </a:stretch>
        </p:blipFill>
        <p:spPr>
          <a:xfrm>
            <a:off x="2784837" y="5296521"/>
            <a:ext cx="2035357" cy="3815637"/>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54738" y="9202738"/>
            <a:ext cx="487362" cy="487362"/>
          </a:xfrm>
          <a:prstGeom prst="rect">
            <a:avLst/>
          </a:prstGeom>
        </p:spPr>
      </p:pic>
    </p:spTree>
    <p:extLst>
      <p:ext uri="{BB962C8B-B14F-4D97-AF65-F5344CB8AC3E}">
        <p14:creationId xmlns:p14="http://schemas.microsoft.com/office/powerpoint/2010/main" val="1222824224"/>
      </p:ext>
    </p:extLst>
  </p:cSld>
  <p:clrMapOvr>
    <a:masterClrMapping/>
  </p:clrMapOvr>
  <mc:AlternateContent xmlns:mc="http://schemas.openxmlformats.org/markup-compatibility/2006" xmlns:p14="http://schemas.microsoft.com/office/powerpoint/2010/main">
    <mc:Choice Requires="p14">
      <p:transition spd="slow" p14:dur="2000" advTm="15063"/>
    </mc:Choice>
    <mc:Fallback xmlns="">
      <p:transition spd="slow" advTm="15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7F3653E-CD30-6C4F-8F23-15AD25BD4B5D}"/>
              </a:ext>
            </a:extLst>
          </p:cNvPr>
          <p:cNvSpPr/>
          <p:nvPr/>
        </p:nvSpPr>
        <p:spPr>
          <a:xfrm>
            <a:off x="404635" y="2808104"/>
            <a:ext cx="1441979" cy="11847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KG WhY yOu GoTtA Be So MeAn" panose="02000506000000020004" pitchFamily="2" charset="77"/>
              </a:rPr>
              <a:t>Dr </a:t>
            </a:r>
            <a:r>
              <a:rPr lang="en-GB" dirty="0" err="1">
                <a:solidFill>
                  <a:sysClr val="windowText" lastClr="000000"/>
                </a:solidFill>
                <a:latin typeface="KG WhY yOu GoTtA Be So MeAn" panose="02000506000000020004" pitchFamily="2" charset="77"/>
              </a:rPr>
              <a:t>Turl</a:t>
            </a:r>
            <a:endParaRPr lang="en-GB" dirty="0">
              <a:solidFill>
                <a:sysClr val="windowText" lastClr="000000"/>
              </a:solidFill>
              <a:latin typeface="KG WhY yOu GoTtA Be So MeAn" panose="02000506000000020004" pitchFamily="2" charset="77"/>
            </a:endParaRPr>
          </a:p>
          <a:p>
            <a:pPr algn="ctr"/>
            <a:r>
              <a:rPr lang="en-GB" dirty="0">
                <a:solidFill>
                  <a:sysClr val="windowText" lastClr="000000"/>
                </a:solidFill>
                <a:latin typeface="KG WhY yOu GoTtA Be So MeAn" panose="02000506000000020004" pitchFamily="2" charset="77"/>
              </a:rPr>
              <a:t>2</a:t>
            </a:r>
            <a:r>
              <a:rPr lang="en-GB" baseline="30000" dirty="0">
                <a:solidFill>
                  <a:sysClr val="windowText" lastClr="000000"/>
                </a:solidFill>
                <a:latin typeface="KG WhY yOu GoTtA Be So MeAn" panose="02000506000000020004" pitchFamily="2" charset="77"/>
              </a:rPr>
              <a:t>nd</a:t>
            </a:r>
            <a:r>
              <a:rPr lang="en-GB" dirty="0">
                <a:solidFill>
                  <a:sysClr val="windowText" lastClr="000000"/>
                </a:solidFill>
                <a:latin typeface="KG WhY yOu GoTtA Be So MeAn" panose="02000506000000020004" pitchFamily="2" charset="77"/>
              </a:rPr>
              <a:t> in Department</a:t>
            </a:r>
          </a:p>
          <a:p>
            <a:pPr algn="ctr"/>
            <a:r>
              <a:rPr lang="en-GB" dirty="0">
                <a:solidFill>
                  <a:sysClr val="windowText" lastClr="000000"/>
                </a:solidFill>
                <a:latin typeface="KG WhY yOu GoTtA Be So MeAn" panose="02000506000000020004" pitchFamily="2" charset="77"/>
              </a:rPr>
              <a:t>Ma1</a:t>
            </a:r>
          </a:p>
        </p:txBody>
      </p:sp>
      <p:sp>
        <p:nvSpPr>
          <p:cNvPr id="5" name="Rectangle 4">
            <a:extLst>
              <a:ext uri="{FF2B5EF4-FFF2-40B4-BE49-F238E27FC236}">
                <a16:creationId xmlns="" xmlns:a16="http://schemas.microsoft.com/office/drawing/2014/main" id="{57E7D371-C3FC-D349-8EF6-AC9188F4A636}"/>
              </a:ext>
            </a:extLst>
          </p:cNvPr>
          <p:cNvSpPr/>
          <p:nvPr/>
        </p:nvSpPr>
        <p:spPr>
          <a:xfrm>
            <a:off x="471484" y="4809160"/>
            <a:ext cx="1441979" cy="728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KG WhY yOu GoTtA Be So MeAn" panose="02000506000000020004" pitchFamily="2" charset="77"/>
              </a:rPr>
              <a:t>Mr </a:t>
            </a:r>
            <a:r>
              <a:rPr lang="en-GB" dirty="0" err="1">
                <a:solidFill>
                  <a:sysClr val="windowText" lastClr="000000"/>
                </a:solidFill>
                <a:latin typeface="KG WhY yOu GoTtA Be So MeAn" panose="02000506000000020004" pitchFamily="2" charset="77"/>
              </a:rPr>
              <a:t>Turnock</a:t>
            </a:r>
            <a:endParaRPr lang="en-GB" dirty="0">
              <a:solidFill>
                <a:sysClr val="windowText" lastClr="000000"/>
              </a:solidFill>
              <a:latin typeface="KG WhY yOu GoTtA Be So MeAn" panose="02000506000000020004" pitchFamily="2" charset="77"/>
            </a:endParaRPr>
          </a:p>
          <a:p>
            <a:pPr algn="ctr"/>
            <a:r>
              <a:rPr lang="en-GB" dirty="0">
                <a:solidFill>
                  <a:sysClr val="windowText" lastClr="000000"/>
                </a:solidFill>
                <a:latin typeface="KG WhY yOu GoTtA Be So MeAn" panose="02000506000000020004" pitchFamily="2" charset="77"/>
              </a:rPr>
              <a:t>Ma3</a:t>
            </a:r>
          </a:p>
        </p:txBody>
      </p:sp>
      <p:sp>
        <p:nvSpPr>
          <p:cNvPr id="6" name="Rectangle 5">
            <a:extLst>
              <a:ext uri="{FF2B5EF4-FFF2-40B4-BE49-F238E27FC236}">
                <a16:creationId xmlns="" xmlns:a16="http://schemas.microsoft.com/office/drawing/2014/main" id="{1E91A856-CBFE-4C48-8332-22D1A2B00BD8}"/>
              </a:ext>
            </a:extLst>
          </p:cNvPr>
          <p:cNvSpPr/>
          <p:nvPr/>
        </p:nvSpPr>
        <p:spPr>
          <a:xfrm>
            <a:off x="471484" y="5547784"/>
            <a:ext cx="1441979" cy="7238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KG WhY yOu GoTtA Be So MeAn" panose="02000506000000020004" pitchFamily="2" charset="77"/>
              </a:rPr>
              <a:t>Mrs Adie</a:t>
            </a:r>
          </a:p>
          <a:p>
            <a:pPr algn="ctr"/>
            <a:r>
              <a:rPr lang="en-GB" dirty="0">
                <a:solidFill>
                  <a:sysClr val="windowText" lastClr="000000"/>
                </a:solidFill>
                <a:latin typeface="KG WhY yOu GoTtA Be So MeAn" panose="02000506000000020004" pitchFamily="2" charset="77"/>
              </a:rPr>
              <a:t>Ma5</a:t>
            </a:r>
          </a:p>
        </p:txBody>
      </p:sp>
      <p:sp>
        <p:nvSpPr>
          <p:cNvPr id="8" name="Rectangle 7">
            <a:extLst>
              <a:ext uri="{FF2B5EF4-FFF2-40B4-BE49-F238E27FC236}">
                <a16:creationId xmlns="" xmlns:a16="http://schemas.microsoft.com/office/drawing/2014/main" id="{4A76CB28-EE84-C24C-9EE4-FC1E931F6E00}"/>
              </a:ext>
            </a:extLst>
          </p:cNvPr>
          <p:cNvSpPr/>
          <p:nvPr/>
        </p:nvSpPr>
        <p:spPr>
          <a:xfrm>
            <a:off x="4944532" y="2510365"/>
            <a:ext cx="1441979" cy="711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KG WhY yOu GoTtA Be So MeAn" panose="02000506000000020004" pitchFamily="2" charset="77"/>
              </a:rPr>
              <a:t>Ms Prance</a:t>
            </a:r>
          </a:p>
          <a:p>
            <a:pPr algn="ctr"/>
            <a:r>
              <a:rPr lang="en-GB" dirty="0">
                <a:solidFill>
                  <a:sysClr val="windowText" lastClr="000000"/>
                </a:solidFill>
                <a:latin typeface="KG WhY yOu GoTtA Be So MeAn" panose="02000506000000020004" pitchFamily="2" charset="77"/>
              </a:rPr>
              <a:t>Ma4</a:t>
            </a:r>
          </a:p>
        </p:txBody>
      </p:sp>
      <p:sp>
        <p:nvSpPr>
          <p:cNvPr id="9" name="Rectangle 8">
            <a:extLst>
              <a:ext uri="{FF2B5EF4-FFF2-40B4-BE49-F238E27FC236}">
                <a16:creationId xmlns="" xmlns:a16="http://schemas.microsoft.com/office/drawing/2014/main" id="{84BB3CF7-62A2-BA4E-8201-7DC46971B5E7}"/>
              </a:ext>
            </a:extLst>
          </p:cNvPr>
          <p:cNvSpPr/>
          <p:nvPr/>
        </p:nvSpPr>
        <p:spPr>
          <a:xfrm>
            <a:off x="4944532" y="3746499"/>
            <a:ext cx="1441979" cy="711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KG WhY yOu GoTtA Be So MeAn" panose="02000506000000020004" pitchFamily="2" charset="77"/>
              </a:rPr>
              <a:t>Miss Mann</a:t>
            </a:r>
          </a:p>
          <a:p>
            <a:pPr algn="ctr"/>
            <a:r>
              <a:rPr lang="en-GB" dirty="0">
                <a:solidFill>
                  <a:sysClr val="windowText" lastClr="000000"/>
                </a:solidFill>
                <a:latin typeface="KG WhY yOu GoTtA Be So MeAn" panose="02000506000000020004" pitchFamily="2" charset="77"/>
              </a:rPr>
              <a:t>Ma6</a:t>
            </a:r>
          </a:p>
        </p:txBody>
      </p:sp>
      <p:sp>
        <p:nvSpPr>
          <p:cNvPr id="10" name="Rectangle 9">
            <a:extLst>
              <a:ext uri="{FF2B5EF4-FFF2-40B4-BE49-F238E27FC236}">
                <a16:creationId xmlns="" xmlns:a16="http://schemas.microsoft.com/office/drawing/2014/main" id="{A491E5E5-2C1D-3E4E-82EA-7236392B661B}"/>
              </a:ext>
            </a:extLst>
          </p:cNvPr>
          <p:cNvSpPr/>
          <p:nvPr/>
        </p:nvSpPr>
        <p:spPr>
          <a:xfrm>
            <a:off x="4944531" y="5580618"/>
            <a:ext cx="1441979" cy="795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KG WhY yOu GoTtA Be So MeAn" panose="02000506000000020004" pitchFamily="2" charset="77"/>
              </a:rPr>
              <a:t>Mr</a:t>
            </a:r>
          </a:p>
          <a:p>
            <a:pPr algn="ctr"/>
            <a:r>
              <a:rPr lang="en-GB" dirty="0">
                <a:solidFill>
                  <a:sysClr val="windowText" lastClr="000000"/>
                </a:solidFill>
                <a:latin typeface="KG WhY yOu GoTtA Be So MeAn" panose="02000506000000020004" pitchFamily="2" charset="77"/>
              </a:rPr>
              <a:t>Newell</a:t>
            </a:r>
          </a:p>
          <a:p>
            <a:pPr algn="ctr"/>
            <a:r>
              <a:rPr lang="en-GB" dirty="0">
                <a:solidFill>
                  <a:sysClr val="windowText" lastClr="000000"/>
                </a:solidFill>
                <a:latin typeface="KG WhY yOu GoTtA Be So MeAn" panose="02000506000000020004" pitchFamily="2" charset="77"/>
              </a:rPr>
              <a:t>Ma7</a:t>
            </a:r>
          </a:p>
        </p:txBody>
      </p:sp>
      <p:sp>
        <p:nvSpPr>
          <p:cNvPr id="11" name="Rectangle 10">
            <a:extLst>
              <a:ext uri="{FF2B5EF4-FFF2-40B4-BE49-F238E27FC236}">
                <a16:creationId xmlns="" xmlns:a16="http://schemas.microsoft.com/office/drawing/2014/main" id="{A76CFB8C-D160-2846-AA08-1C0547AE068D}"/>
              </a:ext>
            </a:extLst>
          </p:cNvPr>
          <p:cNvSpPr/>
          <p:nvPr/>
        </p:nvSpPr>
        <p:spPr>
          <a:xfrm>
            <a:off x="4944531" y="7675037"/>
            <a:ext cx="1441979" cy="795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KG WhY yOu GoTtA Be So MeAn" panose="02000506000000020004" pitchFamily="2" charset="77"/>
              </a:rPr>
              <a:t>Miss BARRATT</a:t>
            </a:r>
          </a:p>
          <a:p>
            <a:pPr algn="ctr"/>
            <a:r>
              <a:rPr lang="en-GB" dirty="0">
                <a:solidFill>
                  <a:sysClr val="windowText" lastClr="000000"/>
                </a:solidFill>
                <a:latin typeface="KG WhY yOu GoTtA Be So MeAn" panose="02000506000000020004" pitchFamily="2" charset="77"/>
              </a:rPr>
              <a:t>Head of Maths</a:t>
            </a:r>
          </a:p>
          <a:p>
            <a:pPr algn="ctr"/>
            <a:r>
              <a:rPr lang="en-GB" dirty="0">
                <a:solidFill>
                  <a:sysClr val="windowText" lastClr="000000"/>
                </a:solidFill>
                <a:latin typeface="KG WhY yOu GoTtA Be So MeAn" panose="02000506000000020004" pitchFamily="2" charset="77"/>
              </a:rPr>
              <a:t>mA8</a:t>
            </a:r>
          </a:p>
        </p:txBody>
      </p:sp>
      <p:sp>
        <p:nvSpPr>
          <p:cNvPr id="13" name="Title 1">
            <a:extLst>
              <a:ext uri="{FF2B5EF4-FFF2-40B4-BE49-F238E27FC236}">
                <a16:creationId xmlns="" xmlns:a16="http://schemas.microsoft.com/office/drawing/2014/main" id="{3EFE37ED-F350-EA43-92DF-5BBC327B06D1}"/>
              </a:ext>
            </a:extLst>
          </p:cNvPr>
          <p:cNvSpPr txBox="1">
            <a:spLocks/>
          </p:cNvSpPr>
          <p:nvPr/>
        </p:nvSpPr>
        <p:spPr>
          <a:xfrm>
            <a:off x="172272" y="121508"/>
            <a:ext cx="5915025" cy="84419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dirty="0">
                <a:latin typeface="Delicious Adventures" pitchFamily="2" charset="0"/>
              </a:rPr>
              <a:t>Meet the department… </a:t>
            </a:r>
          </a:p>
        </p:txBody>
      </p:sp>
      <p:sp>
        <p:nvSpPr>
          <p:cNvPr id="16" name="TextBox 15">
            <a:extLst>
              <a:ext uri="{FF2B5EF4-FFF2-40B4-BE49-F238E27FC236}">
                <a16:creationId xmlns="" xmlns:a16="http://schemas.microsoft.com/office/drawing/2014/main" id="{E2E6D582-C5AB-A547-B356-6BAC6E67A3A5}"/>
              </a:ext>
            </a:extLst>
          </p:cNvPr>
          <p:cNvSpPr txBox="1"/>
          <p:nvPr/>
        </p:nvSpPr>
        <p:spPr>
          <a:xfrm>
            <a:off x="285753" y="983133"/>
            <a:ext cx="6100757" cy="1323439"/>
          </a:xfrm>
          <a:prstGeom prst="rect">
            <a:avLst/>
          </a:prstGeom>
          <a:noFill/>
        </p:spPr>
        <p:txBody>
          <a:bodyPr wrap="square" rtlCol="0">
            <a:spAutoFit/>
          </a:bodyPr>
          <a:lstStyle/>
          <a:p>
            <a:pPr algn="ctr"/>
            <a:r>
              <a:rPr lang="en-GB" sz="1600" dirty="0"/>
              <a:t>In the Maths department we have 7 Maths Teachers. Our maths corridor looks like this (Dr </a:t>
            </a:r>
            <a:r>
              <a:rPr lang="en-GB" sz="1600" dirty="0" err="1"/>
              <a:t>Turl’s</a:t>
            </a:r>
            <a:r>
              <a:rPr lang="en-GB" sz="1600" dirty="0"/>
              <a:t> room is the green hut on the maths playground).  Throughout this booklet you will find out about some of our favourite Maths related things. Come back to this page to fill those in. Can you find them all?</a:t>
            </a:r>
          </a:p>
        </p:txBody>
      </p:sp>
      <p:sp>
        <p:nvSpPr>
          <p:cNvPr id="17" name="Oval Callout 16">
            <a:extLst>
              <a:ext uri="{FF2B5EF4-FFF2-40B4-BE49-F238E27FC236}">
                <a16:creationId xmlns="" xmlns:a16="http://schemas.microsoft.com/office/drawing/2014/main" id="{8001D17C-3D99-2D4D-9854-2ADE82314B8F}"/>
              </a:ext>
            </a:extLst>
          </p:cNvPr>
          <p:cNvSpPr/>
          <p:nvPr/>
        </p:nvSpPr>
        <p:spPr>
          <a:xfrm>
            <a:off x="1481476" y="2323426"/>
            <a:ext cx="1854654" cy="1000461"/>
          </a:xfrm>
          <a:prstGeom prst="wedgeEllipseCallout">
            <a:avLst>
              <a:gd name="adj1" fmla="val -33837"/>
              <a:gd name="adj2" fmla="val 774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Favourite Number:</a:t>
            </a:r>
          </a:p>
          <a:p>
            <a:pPr algn="ctr"/>
            <a:endParaRPr lang="en-GB" sz="1000" dirty="0">
              <a:solidFill>
                <a:schemeClr val="tx1"/>
              </a:solidFill>
            </a:endParaRPr>
          </a:p>
          <a:p>
            <a:pPr algn="ctr"/>
            <a:r>
              <a:rPr lang="en-GB" sz="1000" dirty="0">
                <a:solidFill>
                  <a:schemeClr val="tx1"/>
                </a:solidFill>
              </a:rPr>
              <a:t>Favourite Mathematician:</a:t>
            </a:r>
          </a:p>
        </p:txBody>
      </p:sp>
      <p:sp>
        <p:nvSpPr>
          <p:cNvPr id="19" name="Oval Callout 18">
            <a:extLst>
              <a:ext uri="{FF2B5EF4-FFF2-40B4-BE49-F238E27FC236}">
                <a16:creationId xmlns="" xmlns:a16="http://schemas.microsoft.com/office/drawing/2014/main" id="{725AF099-1CD8-6F4D-9961-50F1D8F5371C}"/>
              </a:ext>
            </a:extLst>
          </p:cNvPr>
          <p:cNvSpPr/>
          <p:nvPr/>
        </p:nvSpPr>
        <p:spPr>
          <a:xfrm>
            <a:off x="4679020" y="8682839"/>
            <a:ext cx="1972999" cy="1079500"/>
          </a:xfrm>
          <a:prstGeom prst="wedgeEllipseCallout">
            <a:avLst>
              <a:gd name="adj1" fmla="val 18983"/>
              <a:gd name="adj2" fmla="val -732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Favourite Number:</a:t>
            </a:r>
          </a:p>
          <a:p>
            <a:pPr algn="ctr"/>
            <a:endParaRPr lang="en-GB" sz="1000" dirty="0">
              <a:solidFill>
                <a:schemeClr val="tx1"/>
              </a:solidFill>
            </a:endParaRPr>
          </a:p>
          <a:p>
            <a:pPr algn="ctr"/>
            <a:r>
              <a:rPr lang="en-GB" sz="1000" dirty="0">
                <a:solidFill>
                  <a:schemeClr val="tx1"/>
                </a:solidFill>
              </a:rPr>
              <a:t>Favourite Mathematician:</a:t>
            </a:r>
          </a:p>
        </p:txBody>
      </p:sp>
      <p:sp>
        <p:nvSpPr>
          <p:cNvPr id="21" name="Oval Callout 20">
            <a:extLst>
              <a:ext uri="{FF2B5EF4-FFF2-40B4-BE49-F238E27FC236}">
                <a16:creationId xmlns="" xmlns:a16="http://schemas.microsoft.com/office/drawing/2014/main" id="{2F8ED220-38E8-C94B-A2CA-FE0CE54E01D2}"/>
              </a:ext>
            </a:extLst>
          </p:cNvPr>
          <p:cNvSpPr/>
          <p:nvPr/>
        </p:nvSpPr>
        <p:spPr>
          <a:xfrm>
            <a:off x="376632" y="6411647"/>
            <a:ext cx="1972999" cy="1079500"/>
          </a:xfrm>
          <a:prstGeom prst="wedgeEllipseCallout">
            <a:avLst>
              <a:gd name="adj1" fmla="val -4729"/>
              <a:gd name="adj2" fmla="val -71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Favourite Number:</a:t>
            </a:r>
          </a:p>
          <a:p>
            <a:pPr algn="ctr"/>
            <a:endParaRPr lang="en-GB" sz="1000" dirty="0">
              <a:solidFill>
                <a:schemeClr val="tx1"/>
              </a:solidFill>
            </a:endParaRPr>
          </a:p>
          <a:p>
            <a:pPr algn="ctr"/>
            <a:r>
              <a:rPr lang="en-GB" sz="1000" dirty="0">
                <a:solidFill>
                  <a:schemeClr val="tx1"/>
                </a:solidFill>
              </a:rPr>
              <a:t>Favourite Mathematician:</a:t>
            </a:r>
          </a:p>
        </p:txBody>
      </p:sp>
      <p:sp>
        <p:nvSpPr>
          <p:cNvPr id="22" name="Oval Callout 21">
            <a:extLst>
              <a:ext uri="{FF2B5EF4-FFF2-40B4-BE49-F238E27FC236}">
                <a16:creationId xmlns="" xmlns:a16="http://schemas.microsoft.com/office/drawing/2014/main" id="{9F7E1BE7-6F7E-B648-8589-B4F4AED1CEF1}"/>
              </a:ext>
            </a:extLst>
          </p:cNvPr>
          <p:cNvSpPr/>
          <p:nvPr/>
        </p:nvSpPr>
        <p:spPr>
          <a:xfrm>
            <a:off x="1363131" y="3902752"/>
            <a:ext cx="1972999" cy="1079500"/>
          </a:xfrm>
          <a:prstGeom prst="wedgeEllipseCallout">
            <a:avLst>
              <a:gd name="adj1" fmla="val -38141"/>
              <a:gd name="adj2" fmla="val 587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Favourite Number:</a:t>
            </a:r>
          </a:p>
          <a:p>
            <a:pPr algn="ctr"/>
            <a:endParaRPr lang="en-GB" sz="1000" dirty="0">
              <a:solidFill>
                <a:schemeClr val="tx1"/>
              </a:solidFill>
            </a:endParaRPr>
          </a:p>
          <a:p>
            <a:pPr algn="ctr"/>
            <a:r>
              <a:rPr lang="en-GB" sz="1000" dirty="0">
                <a:solidFill>
                  <a:schemeClr val="tx1"/>
                </a:solidFill>
              </a:rPr>
              <a:t>Favourite Mathematician:</a:t>
            </a:r>
          </a:p>
          <a:p>
            <a:pPr algn="ctr"/>
            <a:endParaRPr lang="en-GB" sz="1000" dirty="0">
              <a:solidFill>
                <a:schemeClr val="tx1"/>
              </a:solidFill>
            </a:endParaRPr>
          </a:p>
          <a:p>
            <a:pPr algn="ctr"/>
            <a:endParaRPr lang="en-GB" sz="1000" dirty="0">
              <a:solidFill>
                <a:schemeClr val="tx1"/>
              </a:solidFill>
            </a:endParaRPr>
          </a:p>
        </p:txBody>
      </p:sp>
      <p:sp>
        <p:nvSpPr>
          <p:cNvPr id="23" name="Oval Callout 22">
            <a:extLst>
              <a:ext uri="{FF2B5EF4-FFF2-40B4-BE49-F238E27FC236}">
                <a16:creationId xmlns="" xmlns:a16="http://schemas.microsoft.com/office/drawing/2014/main" id="{958E1CA2-2470-8345-9274-A1F02A059457}"/>
              </a:ext>
            </a:extLst>
          </p:cNvPr>
          <p:cNvSpPr/>
          <p:nvPr/>
        </p:nvSpPr>
        <p:spPr>
          <a:xfrm>
            <a:off x="2712996" y="5666182"/>
            <a:ext cx="1972999" cy="1079500"/>
          </a:xfrm>
          <a:prstGeom prst="wedgeEllipseCallout">
            <a:avLst>
              <a:gd name="adj1" fmla="val 70718"/>
              <a:gd name="adj2" fmla="val -299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Favourite Number:</a:t>
            </a:r>
          </a:p>
          <a:p>
            <a:pPr algn="ctr"/>
            <a:endParaRPr lang="en-GB" sz="1000" dirty="0">
              <a:solidFill>
                <a:schemeClr val="tx1"/>
              </a:solidFill>
            </a:endParaRPr>
          </a:p>
          <a:p>
            <a:pPr algn="ctr"/>
            <a:r>
              <a:rPr lang="en-GB" sz="1000" dirty="0">
                <a:solidFill>
                  <a:schemeClr val="tx1"/>
                </a:solidFill>
              </a:rPr>
              <a:t>Favourite Mathematician:</a:t>
            </a:r>
          </a:p>
          <a:p>
            <a:pPr algn="ctr"/>
            <a:endParaRPr lang="en-GB" sz="1000" dirty="0">
              <a:solidFill>
                <a:schemeClr val="tx1"/>
              </a:solidFill>
            </a:endParaRPr>
          </a:p>
          <a:p>
            <a:pPr algn="ctr"/>
            <a:endParaRPr lang="en-GB" sz="1000" dirty="0">
              <a:solidFill>
                <a:schemeClr val="tx1"/>
              </a:solidFill>
            </a:endParaRPr>
          </a:p>
        </p:txBody>
      </p:sp>
      <p:sp>
        <p:nvSpPr>
          <p:cNvPr id="24" name="Oval Callout 23">
            <a:extLst>
              <a:ext uri="{FF2B5EF4-FFF2-40B4-BE49-F238E27FC236}">
                <a16:creationId xmlns="" xmlns:a16="http://schemas.microsoft.com/office/drawing/2014/main" id="{02A27B9D-58B8-9D41-9729-F407D333AD58}"/>
              </a:ext>
            </a:extLst>
          </p:cNvPr>
          <p:cNvSpPr/>
          <p:nvPr/>
        </p:nvSpPr>
        <p:spPr>
          <a:xfrm>
            <a:off x="3336130" y="4427494"/>
            <a:ext cx="1972999" cy="1079500"/>
          </a:xfrm>
          <a:prstGeom prst="wedgeEllipseCallout">
            <a:avLst>
              <a:gd name="adj1" fmla="val 40539"/>
              <a:gd name="adj2" fmla="val -752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Favourite Number:</a:t>
            </a:r>
          </a:p>
          <a:p>
            <a:pPr algn="ctr"/>
            <a:endParaRPr lang="en-GB" sz="1000" dirty="0">
              <a:solidFill>
                <a:schemeClr val="tx1"/>
              </a:solidFill>
            </a:endParaRPr>
          </a:p>
          <a:p>
            <a:pPr algn="ctr"/>
            <a:r>
              <a:rPr lang="en-GB" sz="1000" dirty="0">
                <a:solidFill>
                  <a:schemeClr val="tx1"/>
                </a:solidFill>
              </a:rPr>
              <a:t>Favourite Mathematician:</a:t>
            </a:r>
          </a:p>
        </p:txBody>
      </p:sp>
      <p:sp>
        <p:nvSpPr>
          <p:cNvPr id="25" name="Oval Callout 24">
            <a:extLst>
              <a:ext uri="{FF2B5EF4-FFF2-40B4-BE49-F238E27FC236}">
                <a16:creationId xmlns="" xmlns:a16="http://schemas.microsoft.com/office/drawing/2014/main" id="{5208023D-9431-0640-BAD7-30D8671B658D}"/>
              </a:ext>
            </a:extLst>
          </p:cNvPr>
          <p:cNvSpPr/>
          <p:nvPr/>
        </p:nvSpPr>
        <p:spPr>
          <a:xfrm>
            <a:off x="2978403" y="3115972"/>
            <a:ext cx="1972999" cy="1079500"/>
          </a:xfrm>
          <a:prstGeom prst="wedgeEllipseCallout">
            <a:avLst>
              <a:gd name="adj1" fmla="val 55628"/>
              <a:gd name="adj2" fmla="val -870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Favourite Number:</a:t>
            </a:r>
          </a:p>
          <a:p>
            <a:pPr algn="ctr"/>
            <a:endParaRPr lang="en-GB" sz="1000" dirty="0">
              <a:solidFill>
                <a:schemeClr val="tx1"/>
              </a:solidFill>
            </a:endParaRPr>
          </a:p>
          <a:p>
            <a:pPr algn="ctr"/>
            <a:r>
              <a:rPr lang="en-GB" sz="1000" dirty="0">
                <a:solidFill>
                  <a:schemeClr val="tx1"/>
                </a:solidFill>
              </a:rPr>
              <a:t>Favourite Mathematician:</a:t>
            </a:r>
          </a:p>
          <a:p>
            <a:pPr algn="ctr"/>
            <a:endParaRPr lang="en-GB" sz="1000" dirty="0">
              <a:solidFill>
                <a:schemeClr val="tx1"/>
              </a:solidFill>
            </a:endParaRPr>
          </a:p>
          <a:p>
            <a:pPr algn="ctr"/>
            <a:endParaRPr lang="en-GB" sz="1000" dirty="0">
              <a:solidFill>
                <a:schemeClr val="tx1"/>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54738" y="9202738"/>
            <a:ext cx="487362" cy="487362"/>
          </a:xfrm>
          <a:prstGeom prst="rect">
            <a:avLst/>
          </a:prstGeom>
        </p:spPr>
      </p:pic>
    </p:spTree>
    <p:extLst>
      <p:ext uri="{BB962C8B-B14F-4D97-AF65-F5344CB8AC3E}">
        <p14:creationId xmlns:p14="http://schemas.microsoft.com/office/powerpoint/2010/main" val="923071825"/>
      </p:ext>
    </p:extLst>
  </p:cSld>
  <p:clrMapOvr>
    <a:masterClrMapping/>
  </p:clrMapOvr>
  <mc:AlternateContent xmlns:mc="http://schemas.openxmlformats.org/markup-compatibility/2006" xmlns:p14="http://schemas.microsoft.com/office/powerpoint/2010/main">
    <mc:Choice Requires="p14">
      <p:transition spd="slow" p14:dur="2000" advTm="29672"/>
    </mc:Choice>
    <mc:Fallback xmlns="">
      <p:transition spd="slow" advTm="29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BDD3E28-7C0B-954B-8A0B-97E30B4F2703}"/>
              </a:ext>
            </a:extLst>
          </p:cNvPr>
          <p:cNvSpPr>
            <a:spLocks noGrp="1"/>
          </p:cNvSpPr>
          <p:nvPr>
            <p:ph idx="1"/>
          </p:nvPr>
        </p:nvSpPr>
        <p:spPr>
          <a:xfrm>
            <a:off x="214314" y="1101724"/>
            <a:ext cx="6500812" cy="5346631"/>
          </a:xfrm>
        </p:spPr>
        <p:txBody>
          <a:bodyPr>
            <a:normAutofit lnSpcReduction="10000"/>
          </a:bodyPr>
          <a:lstStyle/>
          <a:p>
            <a:pPr marL="0" indent="0">
              <a:buNone/>
            </a:pPr>
            <a:r>
              <a:rPr lang="en-GB" sz="1600" dirty="0"/>
              <a:t>One of our favourite things to do in maths is to play with numbers. The aim of the 24 Game is to be the first person to make the number 24. </a:t>
            </a:r>
          </a:p>
          <a:p>
            <a:pPr marL="0" indent="0">
              <a:buNone/>
            </a:pPr>
            <a:r>
              <a:rPr lang="en-GB" sz="1600" dirty="0"/>
              <a:t>For each game you have 4 numbers, you have to use </a:t>
            </a:r>
            <a:r>
              <a:rPr lang="en-GB" sz="1600" b="1" u="sng" dirty="0"/>
              <a:t>ALL </a:t>
            </a:r>
            <a:r>
              <a:rPr lang="en-GB" sz="1600" dirty="0"/>
              <a:t>four numbers, you can add, subtract, multiply or divide these to make 24. </a:t>
            </a:r>
          </a:p>
          <a:p>
            <a:pPr marL="0" indent="0">
              <a:buNone/>
            </a:pPr>
            <a:endParaRPr lang="en-GB" sz="1600" dirty="0"/>
          </a:p>
          <a:p>
            <a:pPr marL="0" indent="0">
              <a:buNone/>
            </a:pPr>
            <a:r>
              <a:rPr lang="en-GB" sz="1600" dirty="0"/>
              <a:t>Example:</a:t>
            </a:r>
          </a:p>
          <a:p>
            <a:pPr marL="0" indent="0" algn="ctr">
              <a:buNone/>
            </a:pPr>
            <a:endParaRPr lang="en-GB" sz="1600" dirty="0">
              <a:latin typeface="calendar note tfb" panose="02000500000000000000" pitchFamily="2" charset="77"/>
            </a:endParaRPr>
          </a:p>
          <a:p>
            <a:pPr marL="0" indent="0" algn="ctr">
              <a:buNone/>
            </a:pPr>
            <a:r>
              <a:rPr lang="en-GB" sz="1600" dirty="0">
                <a:latin typeface="calendar note tfb" panose="02000500000000000000" pitchFamily="2" charset="77"/>
              </a:rPr>
              <a:t>2 2 6 8</a:t>
            </a:r>
          </a:p>
          <a:p>
            <a:pPr marL="0" indent="0" algn="ctr">
              <a:buNone/>
            </a:pPr>
            <a:r>
              <a:rPr lang="en-GB" sz="1600" dirty="0"/>
              <a:t>To make 24, I can do (8 - 2) x (6 – 2)</a:t>
            </a:r>
          </a:p>
          <a:p>
            <a:pPr marL="0" indent="0" algn="ctr">
              <a:buNone/>
            </a:pPr>
            <a:r>
              <a:rPr lang="en-GB" sz="1600" dirty="0"/>
              <a:t>8 -2 = 6 </a:t>
            </a:r>
          </a:p>
          <a:p>
            <a:pPr marL="0" indent="0" algn="ctr">
              <a:buNone/>
            </a:pPr>
            <a:r>
              <a:rPr lang="en-GB" sz="1600" dirty="0"/>
              <a:t>6 -2 = 4</a:t>
            </a:r>
          </a:p>
          <a:p>
            <a:pPr marL="0" indent="0" algn="ctr">
              <a:buNone/>
            </a:pPr>
            <a:r>
              <a:rPr lang="en-GB" sz="1600" dirty="0"/>
              <a:t>6 x 4 = 24</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Now it’s your turn, the 24 cards are below they get harder as you go through.</a:t>
            </a:r>
          </a:p>
          <a:p>
            <a:pPr marL="0" indent="0" algn="ctr">
              <a:buNone/>
            </a:pPr>
            <a:endParaRPr lang="en-GB" sz="4600" dirty="0"/>
          </a:p>
        </p:txBody>
      </p:sp>
      <p:sp>
        <p:nvSpPr>
          <p:cNvPr id="4" name="Title 1">
            <a:extLst>
              <a:ext uri="{FF2B5EF4-FFF2-40B4-BE49-F238E27FC236}">
                <a16:creationId xmlns="" xmlns:a16="http://schemas.microsoft.com/office/drawing/2014/main" id="{D8E6D316-4B43-D642-B956-FEF1052D9C69}"/>
              </a:ext>
            </a:extLst>
          </p:cNvPr>
          <p:cNvSpPr txBox="1">
            <a:spLocks noGrp="1"/>
          </p:cNvSpPr>
          <p:nvPr>
            <p:ph type="title"/>
          </p:nvPr>
        </p:nvSpPr>
        <p:spPr>
          <a:xfrm>
            <a:off x="471486" y="184150"/>
            <a:ext cx="5915025"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dirty="0">
                <a:latin typeface="Delicious Adventures" pitchFamily="2" charset="0"/>
              </a:rPr>
              <a:t>The 24 game… </a:t>
            </a:r>
          </a:p>
        </p:txBody>
      </p:sp>
      <p:pic>
        <p:nvPicPr>
          <p:cNvPr id="7" name="Picture 6" descr="A close up of a sign&#10;&#10;Description automatically generated">
            <a:extLst>
              <a:ext uri="{FF2B5EF4-FFF2-40B4-BE49-F238E27FC236}">
                <a16:creationId xmlns="" xmlns:a16="http://schemas.microsoft.com/office/drawing/2014/main" id="{B541141B-8BBD-9B48-9886-931BD91A8B43}"/>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r="66875"/>
          <a:stretch/>
        </p:blipFill>
        <p:spPr>
          <a:xfrm>
            <a:off x="471486" y="2968485"/>
            <a:ext cx="1228727" cy="1228667"/>
          </a:xfrm>
          <a:prstGeom prst="rect">
            <a:avLst/>
          </a:prstGeom>
        </p:spPr>
      </p:pic>
      <p:pic>
        <p:nvPicPr>
          <p:cNvPr id="8" name="Picture 7" descr="A close up of a sign&#10;&#10;Description automatically generated">
            <a:extLst>
              <a:ext uri="{FF2B5EF4-FFF2-40B4-BE49-F238E27FC236}">
                <a16:creationId xmlns="" xmlns:a16="http://schemas.microsoft.com/office/drawing/2014/main" id="{9ADF25F7-DA4E-894E-94B9-918660CB8EA7}"/>
              </a:ext>
            </a:extLst>
          </p:cNvPr>
          <p:cNvPicPr>
            <a:picLocks noChangeAspect="1"/>
          </p:cNvPicPr>
          <p:nvPr/>
        </p:nvPicPr>
        <p:blipFill rotWithShape="1">
          <a:blip r:embed="rId4">
            <a:extLst>
              <a:ext uri="{BEBA8EAE-BF5A-486C-A8C5-ECC9F3942E4B}">
                <a14:imgProps xmlns:a14="http://schemas.microsoft.com/office/drawing/2010/main">
                  <a14:imgLayer r:embed="rId6">
                    <a14:imgEffect>
                      <a14:saturation sat="0"/>
                    </a14:imgEffect>
                  </a14:imgLayer>
                </a14:imgProps>
              </a:ext>
            </a:extLst>
          </a:blip>
          <a:srcRect l="32640" r="33819"/>
          <a:stretch/>
        </p:blipFill>
        <p:spPr>
          <a:xfrm>
            <a:off x="312887" y="6474664"/>
            <a:ext cx="1387325" cy="1370027"/>
          </a:xfrm>
          <a:prstGeom prst="rect">
            <a:avLst/>
          </a:prstGeom>
        </p:spPr>
      </p:pic>
      <p:pic>
        <p:nvPicPr>
          <p:cNvPr id="10" name="Picture 9" descr="A close up of a sign&#10;&#10;Description automatically generated">
            <a:extLst>
              <a:ext uri="{FF2B5EF4-FFF2-40B4-BE49-F238E27FC236}">
                <a16:creationId xmlns="" xmlns:a16="http://schemas.microsoft.com/office/drawing/2014/main" id="{F337C960-9480-B040-B627-5AD161DFED38}"/>
              </a:ext>
            </a:extLst>
          </p:cNvPr>
          <p:cNvPicPr>
            <a:picLocks noChangeAspect="1"/>
          </p:cNvPicPr>
          <p:nvPr/>
        </p:nvPicPr>
        <p:blipFill rotWithShape="1">
          <a:blip r:embed="rId4">
            <a:extLst>
              <a:ext uri="{BEBA8EAE-BF5A-486C-A8C5-ECC9F3942E4B}">
                <a14:imgProps xmlns:a14="http://schemas.microsoft.com/office/drawing/2010/main">
                  <a14:imgLayer r:embed="rId7">
                    <a14:imgEffect>
                      <a14:saturation sat="0"/>
                    </a14:imgEffect>
                  </a14:imgLayer>
                </a14:imgProps>
              </a:ext>
            </a:extLst>
          </a:blip>
          <a:srcRect l="65417"/>
          <a:stretch/>
        </p:blipFill>
        <p:spPr>
          <a:xfrm>
            <a:off x="3242851" y="6448355"/>
            <a:ext cx="1457880" cy="1396336"/>
          </a:xfrm>
          <a:prstGeom prst="rect">
            <a:avLst/>
          </a:prstGeom>
        </p:spPr>
      </p:pic>
      <p:sp>
        <p:nvSpPr>
          <p:cNvPr id="11" name="Oval Callout 10">
            <a:extLst>
              <a:ext uri="{FF2B5EF4-FFF2-40B4-BE49-F238E27FC236}">
                <a16:creationId xmlns="" xmlns:a16="http://schemas.microsoft.com/office/drawing/2014/main" id="{7714D055-91EB-2548-BD54-600EB88888FF}"/>
              </a:ext>
            </a:extLst>
          </p:cNvPr>
          <p:cNvSpPr/>
          <p:nvPr/>
        </p:nvSpPr>
        <p:spPr>
          <a:xfrm>
            <a:off x="4457700" y="184150"/>
            <a:ext cx="1714500" cy="769829"/>
          </a:xfrm>
          <a:prstGeom prst="wedgeEllipseCallout">
            <a:avLst>
              <a:gd name="adj1" fmla="val 90856"/>
              <a:gd name="adj2" fmla="val -770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Try this with your family – who is the quickest?</a:t>
            </a:r>
          </a:p>
        </p:txBody>
      </p:sp>
      <p:sp>
        <p:nvSpPr>
          <p:cNvPr id="16" name="TextBox 15">
            <a:extLst>
              <a:ext uri="{FF2B5EF4-FFF2-40B4-BE49-F238E27FC236}">
                <a16:creationId xmlns="" xmlns:a16="http://schemas.microsoft.com/office/drawing/2014/main" id="{D701C517-FE50-AC4C-89F3-C9F68E1C9DB7}"/>
              </a:ext>
            </a:extLst>
          </p:cNvPr>
          <p:cNvSpPr txBox="1"/>
          <p:nvPr/>
        </p:nvSpPr>
        <p:spPr>
          <a:xfrm>
            <a:off x="117011" y="3835274"/>
            <a:ext cx="1779078" cy="1569660"/>
          </a:xfrm>
          <a:prstGeom prst="rect">
            <a:avLst/>
          </a:prstGeom>
          <a:noFill/>
        </p:spPr>
        <p:txBody>
          <a:bodyPr wrap="square" rtlCol="0">
            <a:spAutoFit/>
          </a:bodyPr>
          <a:lstStyle/>
          <a:p>
            <a:pPr algn="ctr"/>
            <a:endParaRPr lang="en-GB" sz="1600" dirty="0">
              <a:latin typeface="KG WhY yOu GoTtA Be So MeAn" panose="02000506000000020004" pitchFamily="2" charset="77"/>
            </a:endParaRPr>
          </a:p>
          <a:p>
            <a:pPr algn="ctr"/>
            <a:endParaRPr lang="en-GB" sz="1600" dirty="0">
              <a:latin typeface="KG WhY yOu GoTtA Be So MeAn" panose="02000506000000020004" pitchFamily="2" charset="77"/>
            </a:endParaRPr>
          </a:p>
          <a:p>
            <a:pPr algn="ctr"/>
            <a:endParaRPr lang="en-GB" sz="1600" dirty="0">
              <a:latin typeface="KG WhY yOu GoTtA Be So MeAn" panose="02000506000000020004" pitchFamily="2" charset="77"/>
            </a:endParaRPr>
          </a:p>
          <a:p>
            <a:pPr algn="ctr"/>
            <a:endParaRPr lang="en-GB" sz="1600" dirty="0">
              <a:latin typeface="KG WhY yOu GoTtA Be So MeAn" panose="02000506000000020004" pitchFamily="2" charset="77"/>
            </a:endParaRPr>
          </a:p>
          <a:p>
            <a:pPr algn="ctr"/>
            <a:endParaRPr lang="en-GB" sz="1600" dirty="0">
              <a:latin typeface="KG WhY yOu GoTtA Be So MeAn" panose="02000506000000020004" pitchFamily="2" charset="77"/>
            </a:endParaRPr>
          </a:p>
          <a:p>
            <a:pPr algn="ctr"/>
            <a:r>
              <a:rPr lang="en-GB" sz="1600" dirty="0">
                <a:latin typeface="KG WhY yOu GoTtA Be So MeAn" panose="02000506000000020004" pitchFamily="2" charset="77"/>
              </a:rPr>
              <a:t>One  Dot - Easiest</a:t>
            </a:r>
          </a:p>
        </p:txBody>
      </p:sp>
      <p:sp>
        <p:nvSpPr>
          <p:cNvPr id="2" name="Rectangle 1"/>
          <p:cNvSpPr/>
          <p:nvPr/>
        </p:nvSpPr>
        <p:spPr>
          <a:xfrm>
            <a:off x="471487" y="3521839"/>
            <a:ext cx="5915024" cy="5078313"/>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54738" y="9202738"/>
            <a:ext cx="487362" cy="487362"/>
          </a:xfrm>
          <a:prstGeom prst="rect">
            <a:avLst/>
          </a:prstGeom>
        </p:spPr>
      </p:pic>
    </p:spTree>
    <p:extLst>
      <p:ext uri="{BB962C8B-B14F-4D97-AF65-F5344CB8AC3E}">
        <p14:creationId xmlns:p14="http://schemas.microsoft.com/office/powerpoint/2010/main" val="1712397618"/>
      </p:ext>
    </p:extLst>
  </p:cSld>
  <p:clrMapOvr>
    <a:masterClrMapping/>
  </p:clrMapOvr>
  <mc:AlternateContent xmlns:mc="http://schemas.openxmlformats.org/markup-compatibility/2006" xmlns:p14="http://schemas.microsoft.com/office/powerpoint/2010/main">
    <mc:Choice Requires="p14">
      <p:transition spd="slow" p14:dur="2000" advTm="21682"/>
    </mc:Choice>
    <mc:Fallback xmlns="">
      <p:transition spd="slow" advTm="216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7ADD07E-E4CD-B54E-B693-DD8B87D92CA3}"/>
              </a:ext>
            </a:extLst>
          </p:cNvPr>
          <p:cNvSpPr txBox="1">
            <a:spLocks/>
          </p:cNvSpPr>
          <p:nvPr/>
        </p:nvSpPr>
        <p:spPr>
          <a:xfrm>
            <a:off x="471486" y="184150"/>
            <a:ext cx="5915025"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dirty="0">
                <a:latin typeface="Delicious Adventures" pitchFamily="2" charset="0"/>
              </a:rPr>
              <a:t>The 24 game… </a:t>
            </a:r>
          </a:p>
        </p:txBody>
      </p:sp>
      <p:sp>
        <p:nvSpPr>
          <p:cNvPr id="5" name="TextBox 4">
            <a:extLst>
              <a:ext uri="{FF2B5EF4-FFF2-40B4-BE49-F238E27FC236}">
                <a16:creationId xmlns="" xmlns:a16="http://schemas.microsoft.com/office/drawing/2014/main" id="{267AF72E-89CD-B34C-9E5C-3FB7595B68E7}"/>
              </a:ext>
            </a:extLst>
          </p:cNvPr>
          <p:cNvSpPr txBox="1"/>
          <p:nvPr/>
        </p:nvSpPr>
        <p:spPr>
          <a:xfrm>
            <a:off x="263315" y="1101725"/>
            <a:ext cx="1779078" cy="338554"/>
          </a:xfrm>
          <a:prstGeom prst="rect">
            <a:avLst/>
          </a:prstGeom>
          <a:noFill/>
        </p:spPr>
        <p:txBody>
          <a:bodyPr wrap="square" rtlCol="0">
            <a:spAutoFit/>
          </a:bodyPr>
          <a:lstStyle/>
          <a:p>
            <a:pPr algn="ctr"/>
            <a:r>
              <a:rPr lang="en-GB" sz="1600" dirty="0">
                <a:latin typeface="KG WhY yOu GoTtA Be So MeAn" panose="02000506000000020004" pitchFamily="2" charset="77"/>
              </a:rPr>
              <a:t>two  Dot - medium</a:t>
            </a:r>
          </a:p>
        </p:txBody>
      </p:sp>
      <p:sp>
        <p:nvSpPr>
          <p:cNvPr id="6" name="Oval Callout 5">
            <a:extLst>
              <a:ext uri="{FF2B5EF4-FFF2-40B4-BE49-F238E27FC236}">
                <a16:creationId xmlns="" xmlns:a16="http://schemas.microsoft.com/office/drawing/2014/main" id="{90C78CEB-E5B1-C14B-A10A-B5C9AB7317A2}"/>
              </a:ext>
            </a:extLst>
          </p:cNvPr>
          <p:cNvSpPr/>
          <p:nvPr/>
        </p:nvSpPr>
        <p:spPr>
          <a:xfrm>
            <a:off x="4981339" y="353427"/>
            <a:ext cx="1613343" cy="917575"/>
          </a:xfrm>
          <a:prstGeom prst="wedgeEllipseCallout">
            <a:avLst>
              <a:gd name="adj1" fmla="val 60008"/>
              <a:gd name="adj2" fmla="val 773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Miss Barratt’s favourite number is </a:t>
            </a:r>
          </a:p>
          <a:p>
            <a:pPr algn="ctr"/>
            <a:r>
              <a:rPr lang="en-GB" sz="1200" dirty="0">
                <a:solidFill>
                  <a:schemeClr val="tx1"/>
                </a:solidFill>
              </a:rPr>
              <a:t>99 ÷ 9 </a:t>
            </a:r>
          </a:p>
        </p:txBody>
      </p:sp>
      <p:pic>
        <p:nvPicPr>
          <p:cNvPr id="8" name="Picture 7" descr="A close up of a sign&#10;&#10;Description automatically generated">
            <a:extLst>
              <a:ext uri="{FF2B5EF4-FFF2-40B4-BE49-F238E27FC236}">
                <a16:creationId xmlns="" xmlns:a16="http://schemas.microsoft.com/office/drawing/2014/main" id="{D7D30D9B-04ED-4840-B6D1-CA3398EBD69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66933"/>
          <a:stretch/>
        </p:blipFill>
        <p:spPr>
          <a:xfrm>
            <a:off x="263315" y="1716660"/>
            <a:ext cx="1280160" cy="1282388"/>
          </a:xfrm>
          <a:prstGeom prst="rect">
            <a:avLst/>
          </a:prstGeom>
        </p:spPr>
      </p:pic>
      <p:pic>
        <p:nvPicPr>
          <p:cNvPr id="9" name="Picture 8" descr="A close up of a sign&#10;&#10;Description automatically generated">
            <a:extLst>
              <a:ext uri="{FF2B5EF4-FFF2-40B4-BE49-F238E27FC236}">
                <a16:creationId xmlns="" xmlns:a16="http://schemas.microsoft.com/office/drawing/2014/main" id="{E0C4745D-13BE-344C-8837-7D9598D2B43E}"/>
              </a:ext>
            </a:extLst>
          </p:cNvPr>
          <p:cNvPicPr>
            <a:picLocks noChangeAspect="1"/>
          </p:cNvPicPr>
          <p:nvPr/>
        </p:nvPicPr>
        <p:blipFill rotWithShape="1">
          <a:blip r:embed="rId2">
            <a:extLst>
              <a:ext uri="{BEBA8EAE-BF5A-486C-A8C5-ECC9F3942E4B}">
                <a14:imgProps xmlns:a14="http://schemas.microsoft.com/office/drawing/2010/main">
                  <a14:imgLayer r:embed="rId4">
                    <a14:imgEffect>
                      <a14:saturation sat="0"/>
                    </a14:imgEffect>
                  </a14:imgLayer>
                </a14:imgProps>
              </a:ext>
            </a:extLst>
          </a:blip>
          <a:srcRect l="32800" r="34400"/>
          <a:stretch/>
        </p:blipFill>
        <p:spPr>
          <a:xfrm>
            <a:off x="3428998" y="1704936"/>
            <a:ext cx="1280160" cy="1292814"/>
          </a:xfrm>
          <a:prstGeom prst="rect">
            <a:avLst/>
          </a:prstGeom>
        </p:spPr>
      </p:pic>
      <p:pic>
        <p:nvPicPr>
          <p:cNvPr id="15" name="Picture 14" descr="A screenshot of a cell phone&#10;&#10;Description automatically generated">
            <a:extLst>
              <a:ext uri="{FF2B5EF4-FFF2-40B4-BE49-F238E27FC236}">
                <a16:creationId xmlns="" xmlns:a16="http://schemas.microsoft.com/office/drawing/2014/main" id="{5222A209-753E-BE43-894E-3AA3EFD6655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r="66774"/>
          <a:stretch/>
        </p:blipFill>
        <p:spPr>
          <a:xfrm>
            <a:off x="263315" y="4422981"/>
            <a:ext cx="1410476" cy="1388511"/>
          </a:xfrm>
          <a:prstGeom prst="rect">
            <a:avLst/>
          </a:prstGeom>
        </p:spPr>
      </p:pic>
      <p:pic>
        <p:nvPicPr>
          <p:cNvPr id="16" name="Picture 15" descr="A screenshot of a cell phone&#10;&#10;Description automatically generated">
            <a:extLst>
              <a:ext uri="{FF2B5EF4-FFF2-40B4-BE49-F238E27FC236}">
                <a16:creationId xmlns="" xmlns:a16="http://schemas.microsoft.com/office/drawing/2014/main" id="{7CD5B25F-F541-994A-91E7-691F81B99100}"/>
              </a:ext>
            </a:extLst>
          </p:cNvPr>
          <p:cNvPicPr>
            <a:picLocks noChangeAspect="1"/>
          </p:cNvPicPr>
          <p:nvPr/>
        </p:nvPicPr>
        <p:blipFill rotWithShape="1">
          <a:blip r:embed="rId5">
            <a:extLst>
              <a:ext uri="{BEBA8EAE-BF5A-486C-A8C5-ECC9F3942E4B}">
                <a14:imgProps xmlns:a14="http://schemas.microsoft.com/office/drawing/2010/main">
                  <a14:imgLayer r:embed="rId7">
                    <a14:imgEffect>
                      <a14:saturation sat="0"/>
                    </a14:imgEffect>
                  </a14:imgLayer>
                </a14:imgProps>
              </a:ext>
            </a:extLst>
          </a:blip>
          <a:srcRect l="32780" r="33993"/>
          <a:stretch/>
        </p:blipFill>
        <p:spPr>
          <a:xfrm>
            <a:off x="3428998" y="4422980"/>
            <a:ext cx="1410476" cy="1388511"/>
          </a:xfrm>
          <a:prstGeom prst="rect">
            <a:avLst/>
          </a:prstGeom>
        </p:spPr>
      </p:pic>
      <p:sp>
        <p:nvSpPr>
          <p:cNvPr id="14" name="TextBox 13">
            <a:extLst>
              <a:ext uri="{FF2B5EF4-FFF2-40B4-BE49-F238E27FC236}">
                <a16:creationId xmlns="" xmlns:a16="http://schemas.microsoft.com/office/drawing/2014/main" id="{D701C517-FE50-AC4C-89F3-C9F68E1C9DB7}"/>
              </a:ext>
            </a:extLst>
          </p:cNvPr>
          <p:cNvSpPr txBox="1"/>
          <p:nvPr/>
        </p:nvSpPr>
        <p:spPr>
          <a:xfrm>
            <a:off x="117011" y="3835274"/>
            <a:ext cx="1779078" cy="338554"/>
          </a:xfrm>
          <a:prstGeom prst="rect">
            <a:avLst/>
          </a:prstGeom>
          <a:noFill/>
        </p:spPr>
        <p:txBody>
          <a:bodyPr wrap="square" rtlCol="0">
            <a:spAutoFit/>
          </a:bodyPr>
          <a:lstStyle/>
          <a:p>
            <a:pPr algn="ctr"/>
            <a:r>
              <a:rPr lang="en-GB" sz="1600" dirty="0">
                <a:latin typeface="KG WhY yOu GoTtA Be So MeAn" panose="02000506000000020004" pitchFamily="2" charset="77"/>
              </a:rPr>
              <a:t>THREE  Dot - HARDER</a:t>
            </a:r>
          </a:p>
        </p:txBody>
      </p:sp>
      <p:sp>
        <p:nvSpPr>
          <p:cNvPr id="2" name="Rectangle 1"/>
          <p:cNvSpPr/>
          <p:nvPr/>
        </p:nvSpPr>
        <p:spPr>
          <a:xfrm>
            <a:off x="627017" y="3521839"/>
            <a:ext cx="5759494" cy="4801314"/>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Mrs Adie is a big fan of Ada Lovelace. This</a:t>
            </a:r>
          </a:p>
          <a:p>
            <a:r>
              <a:rPr lang="en-GB" dirty="0"/>
              <a:t>English mathematician, the daughter of poet</a:t>
            </a:r>
          </a:p>
          <a:p>
            <a:r>
              <a:rPr lang="en-GB" dirty="0"/>
              <a:t>Lord Byron, has been called "the first computer</a:t>
            </a:r>
          </a:p>
          <a:p>
            <a:r>
              <a:rPr lang="en-GB" dirty="0"/>
              <a:t>programmer" for writing an algorithm for a</a:t>
            </a:r>
          </a:p>
          <a:p>
            <a:r>
              <a:rPr lang="en-GB" dirty="0"/>
              <a:t>computing machine in the mid-1800s.</a:t>
            </a:r>
          </a:p>
        </p:txBody>
      </p:sp>
    </p:spTree>
    <p:extLst>
      <p:ext uri="{BB962C8B-B14F-4D97-AF65-F5344CB8AC3E}">
        <p14:creationId xmlns:p14="http://schemas.microsoft.com/office/powerpoint/2010/main" val="1868814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958FB97C-5767-664F-A2F7-909532771CCB}"/>
              </a:ext>
            </a:extLst>
          </p:cNvPr>
          <p:cNvSpPr txBox="1">
            <a:spLocks/>
          </p:cNvSpPr>
          <p:nvPr/>
        </p:nvSpPr>
        <p:spPr>
          <a:xfrm>
            <a:off x="2260426" y="184150"/>
            <a:ext cx="4597574"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b="1" dirty="0">
                <a:latin typeface="Delicious Adventures" pitchFamily="2" charset="0"/>
              </a:rPr>
              <a:t>Key Skills… </a:t>
            </a:r>
          </a:p>
        </p:txBody>
      </p:sp>
      <p:sp>
        <p:nvSpPr>
          <p:cNvPr id="9" name="TextBox 8">
            <a:extLst>
              <a:ext uri="{FF2B5EF4-FFF2-40B4-BE49-F238E27FC236}">
                <a16:creationId xmlns="" xmlns:a16="http://schemas.microsoft.com/office/drawing/2014/main" id="{C42A2150-761D-3747-A3E8-20F7BA5B1571}"/>
              </a:ext>
            </a:extLst>
          </p:cNvPr>
          <p:cNvSpPr txBox="1"/>
          <p:nvPr/>
        </p:nvSpPr>
        <p:spPr>
          <a:xfrm>
            <a:off x="393540" y="1406671"/>
            <a:ext cx="6070251" cy="646331"/>
          </a:xfrm>
          <a:prstGeom prst="rect">
            <a:avLst/>
          </a:prstGeom>
          <a:noFill/>
        </p:spPr>
        <p:txBody>
          <a:bodyPr wrap="none" rtlCol="0">
            <a:spAutoFit/>
          </a:bodyPr>
          <a:lstStyle/>
          <a:p>
            <a:r>
              <a:rPr lang="en-GB" dirty="0"/>
              <a:t>When you get to a page like this, spend 10 minutes completing</a:t>
            </a:r>
          </a:p>
          <a:p>
            <a:r>
              <a:rPr lang="en-GB" dirty="0"/>
              <a:t>the skills check questions based on topics from Y6. </a:t>
            </a:r>
          </a:p>
        </p:txBody>
      </p:sp>
      <p:sp>
        <p:nvSpPr>
          <p:cNvPr id="11" name="Rectangle 10">
            <a:extLst>
              <a:ext uri="{FF2B5EF4-FFF2-40B4-BE49-F238E27FC236}">
                <a16:creationId xmlns="" xmlns:a16="http://schemas.microsoft.com/office/drawing/2014/main" id="{05B263F6-E415-814D-ACA1-4CA4C836931F}"/>
              </a:ext>
            </a:extLst>
          </p:cNvPr>
          <p:cNvSpPr/>
          <p:nvPr/>
        </p:nvSpPr>
        <p:spPr>
          <a:xfrm>
            <a:off x="248652" y="7469763"/>
            <a:ext cx="4817123" cy="2308324"/>
          </a:xfrm>
          <a:prstGeom prst="rect">
            <a:avLst/>
          </a:prstGeom>
          <a:ln>
            <a:solidFill>
              <a:schemeClr val="tx1"/>
            </a:solidFill>
          </a:ln>
        </p:spPr>
        <p:txBody>
          <a:bodyPr wrap="square">
            <a:spAutoFit/>
          </a:bodyPr>
          <a:lstStyle/>
          <a:p>
            <a:r>
              <a:rPr lang="en-GB" sz="1600" dirty="0">
                <a:solidFill>
                  <a:srgbClr val="555555"/>
                </a:solidFill>
              </a:rPr>
              <a:t>Ms Prance’s favourite Mathematician is Fibonacci who was an Italian man who studied math and theories back in the 11th century. He discovered a pattern called the Fibonacci sequence. It's a series of numbers that starts with 0 and 1, and each number after is found by adding the two previous numbers (0, 1, 1, 2, 3, 5…)The sequence just keeps going on and on.</a:t>
            </a:r>
          </a:p>
          <a:p>
            <a:endParaRPr lang="en-GB" sz="1600" dirty="0">
              <a:solidFill>
                <a:srgbClr val="555555"/>
              </a:solidFill>
            </a:endParaRPr>
          </a:p>
          <a:p>
            <a:r>
              <a:rPr lang="en-GB" sz="1600" dirty="0">
                <a:solidFill>
                  <a:srgbClr val="555555"/>
                </a:solidFill>
              </a:rPr>
              <a:t>Can you find the first 10 numbers in the sequence?</a:t>
            </a:r>
            <a:endParaRPr lang="en-GB" sz="1600" dirty="0"/>
          </a:p>
        </p:txBody>
      </p:sp>
      <p:sp>
        <p:nvSpPr>
          <p:cNvPr id="13" name="Oval Callout 12">
            <a:extLst>
              <a:ext uri="{FF2B5EF4-FFF2-40B4-BE49-F238E27FC236}">
                <a16:creationId xmlns="" xmlns:a16="http://schemas.microsoft.com/office/drawing/2014/main" id="{63EB4D67-BA4E-5341-840C-EB7A55A6F943}"/>
              </a:ext>
            </a:extLst>
          </p:cNvPr>
          <p:cNvSpPr/>
          <p:nvPr/>
        </p:nvSpPr>
        <p:spPr>
          <a:xfrm>
            <a:off x="545000" y="127913"/>
            <a:ext cx="1613343" cy="917575"/>
          </a:xfrm>
          <a:prstGeom prst="wedgeEllipseCallout">
            <a:avLst>
              <a:gd name="adj1" fmla="val -83938"/>
              <a:gd name="adj2" fmla="val -666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Mrs Adie’s favourite number is </a:t>
            </a:r>
            <a:r>
              <a:rPr lang="en-GB" sz="1200" dirty="0" err="1">
                <a:solidFill>
                  <a:schemeClr val="tx1"/>
                </a:solidFill>
              </a:rPr>
              <a:t>is</a:t>
            </a:r>
            <a:endParaRPr lang="en-GB" sz="1200" dirty="0">
              <a:solidFill>
                <a:schemeClr val="tx1"/>
              </a:solidFill>
            </a:endParaRPr>
          </a:p>
          <a:p>
            <a:pPr algn="ctr"/>
            <a:r>
              <a:rPr lang="en-GB" sz="1200" dirty="0">
                <a:solidFill>
                  <a:schemeClr val="tx1"/>
                </a:solidFill>
              </a:rPr>
              <a:t> 3 x (5+8)</a:t>
            </a:r>
          </a:p>
          <a:p>
            <a:pPr algn="ctr"/>
            <a:r>
              <a:rPr lang="en-GB" sz="1050" dirty="0">
                <a:solidFill>
                  <a:schemeClr val="tx1"/>
                </a:solidFill>
              </a:rPr>
              <a:t> </a:t>
            </a:r>
            <a:endParaRPr lang="en-GB" sz="1200" dirty="0">
              <a:solidFill>
                <a:schemeClr val="tx1"/>
              </a:solidFill>
              <a:highlight>
                <a:srgbClr val="FFFF00"/>
              </a:highlight>
            </a:endParaRPr>
          </a:p>
        </p:txBody>
      </p:sp>
      <p:pic>
        <p:nvPicPr>
          <p:cNvPr id="2" name="Picture 1"/>
          <p:cNvPicPr>
            <a:picLocks noChangeAspect="1"/>
          </p:cNvPicPr>
          <p:nvPr/>
        </p:nvPicPr>
        <p:blipFill>
          <a:blip r:embed="rId4"/>
          <a:stretch>
            <a:fillRect/>
          </a:stretch>
        </p:blipFill>
        <p:spPr>
          <a:xfrm>
            <a:off x="145863" y="2357948"/>
            <a:ext cx="6604809" cy="4643743"/>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54738" y="9202738"/>
            <a:ext cx="487362" cy="487362"/>
          </a:xfrm>
          <a:prstGeom prst="rect">
            <a:avLst/>
          </a:prstGeom>
        </p:spPr>
      </p:pic>
    </p:spTree>
    <p:extLst>
      <p:ext uri="{BB962C8B-B14F-4D97-AF65-F5344CB8AC3E}">
        <p14:creationId xmlns:p14="http://schemas.microsoft.com/office/powerpoint/2010/main" val="2947889902"/>
      </p:ext>
    </p:extLst>
  </p:cSld>
  <p:clrMapOvr>
    <a:masterClrMapping/>
  </p:clrMapOvr>
  <mc:AlternateContent xmlns:mc="http://schemas.openxmlformats.org/markup-compatibility/2006" xmlns:p14="http://schemas.microsoft.com/office/powerpoint/2010/main">
    <mc:Choice Requires="p14">
      <p:transition spd="slow" p14:dur="2000" advTm="17168"/>
    </mc:Choice>
    <mc:Fallback xmlns="">
      <p:transition spd="slow" advTm="17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3C35026-317A-BD41-B586-64D298F45172}"/>
              </a:ext>
            </a:extLst>
          </p:cNvPr>
          <p:cNvSpPr txBox="1">
            <a:spLocks/>
          </p:cNvSpPr>
          <p:nvPr/>
        </p:nvSpPr>
        <p:spPr>
          <a:xfrm>
            <a:off x="471486" y="184150"/>
            <a:ext cx="5915025" cy="917575"/>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6000" b="1" dirty="0">
                <a:latin typeface="Delicious Adventures" pitchFamily="2" charset="0"/>
              </a:rPr>
              <a:t>Problem Solving</a:t>
            </a:r>
            <a:r>
              <a:rPr lang="en-GB" sz="6000" dirty="0">
                <a:latin typeface="Delicious Adventures" pitchFamily="2" charset="0"/>
              </a:rPr>
              <a:t>… </a:t>
            </a:r>
          </a:p>
        </p:txBody>
      </p:sp>
      <p:sp>
        <p:nvSpPr>
          <p:cNvPr id="5" name="TextBox 4">
            <a:extLst>
              <a:ext uri="{FF2B5EF4-FFF2-40B4-BE49-F238E27FC236}">
                <a16:creationId xmlns="" xmlns:a16="http://schemas.microsoft.com/office/drawing/2014/main" id="{39F7E8A2-9853-AC4C-8B2D-ECF805F92399}"/>
              </a:ext>
            </a:extLst>
          </p:cNvPr>
          <p:cNvSpPr txBox="1"/>
          <p:nvPr/>
        </p:nvSpPr>
        <p:spPr>
          <a:xfrm>
            <a:off x="471486" y="1101724"/>
            <a:ext cx="5915025" cy="1077218"/>
          </a:xfrm>
          <a:prstGeom prst="rect">
            <a:avLst/>
          </a:prstGeom>
          <a:noFill/>
        </p:spPr>
        <p:txBody>
          <a:bodyPr wrap="square" rtlCol="0">
            <a:spAutoFit/>
          </a:bodyPr>
          <a:lstStyle/>
          <a:p>
            <a:r>
              <a:rPr lang="en-GB" sz="1600" dirty="0"/>
              <a:t>At the start of every Maths lesson you will be asked to try and work through a problem solving question. You are not allowed a calculator and you must write down your workings. Now try the question below:</a:t>
            </a:r>
          </a:p>
        </p:txBody>
      </p:sp>
      <p:sp>
        <p:nvSpPr>
          <p:cNvPr id="15" name="Rounded Rectangle 14">
            <a:extLst>
              <a:ext uri="{FF2B5EF4-FFF2-40B4-BE49-F238E27FC236}">
                <a16:creationId xmlns="" xmlns:a16="http://schemas.microsoft.com/office/drawing/2014/main" id="{135256B3-EEC1-4642-ADB7-9479003F1C91}"/>
              </a:ext>
            </a:extLst>
          </p:cNvPr>
          <p:cNvSpPr/>
          <p:nvPr/>
        </p:nvSpPr>
        <p:spPr>
          <a:xfrm>
            <a:off x="471486" y="8378317"/>
            <a:ext cx="6190140" cy="1308100"/>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Dr </a:t>
            </a:r>
            <a:r>
              <a:rPr lang="en-GB" sz="1400" dirty="0" err="1"/>
              <a:t>Turl’s</a:t>
            </a:r>
            <a:r>
              <a:rPr lang="en-GB" sz="1400" dirty="0"/>
              <a:t> favourite mathematician Leonhard </a:t>
            </a:r>
            <a:r>
              <a:rPr lang="en-GB" sz="1400" b="1" dirty="0"/>
              <a:t>Euler</a:t>
            </a:r>
            <a:r>
              <a:rPr lang="en-GB" sz="1400" dirty="0"/>
              <a:t> (pronounced Oiler) (April 15, 1707 – September 7, 1783) was a Swiss mathematician and physicist. He spent most of his life in Russia and Germany. </a:t>
            </a:r>
            <a:r>
              <a:rPr lang="en-GB" sz="1400" b="1" dirty="0"/>
              <a:t>Euler</a:t>
            </a:r>
            <a:r>
              <a:rPr lang="en-GB" sz="1400" dirty="0"/>
              <a:t> made important discoveries in fields like calculus and topology. He also made many of the words used in math today.</a:t>
            </a:r>
          </a:p>
        </p:txBody>
      </p:sp>
      <p:sp>
        <p:nvSpPr>
          <p:cNvPr id="17" name="Oval Callout 16">
            <a:extLst>
              <a:ext uri="{FF2B5EF4-FFF2-40B4-BE49-F238E27FC236}">
                <a16:creationId xmlns="" xmlns:a16="http://schemas.microsoft.com/office/drawing/2014/main" id="{4DDCCD82-A559-C446-8194-C24BF95FC4DF}"/>
              </a:ext>
            </a:extLst>
          </p:cNvPr>
          <p:cNvSpPr/>
          <p:nvPr/>
        </p:nvSpPr>
        <p:spPr>
          <a:xfrm>
            <a:off x="471486" y="6799837"/>
            <a:ext cx="1361388" cy="1217529"/>
          </a:xfrm>
          <a:prstGeom prst="wedgeEllipseCallout">
            <a:avLst>
              <a:gd name="adj1" fmla="val -85971"/>
              <a:gd name="adj2" fmla="val 715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Mr </a:t>
            </a:r>
            <a:r>
              <a:rPr lang="en-GB" sz="1200" dirty="0" err="1">
                <a:solidFill>
                  <a:schemeClr val="tx1"/>
                </a:solidFill>
              </a:rPr>
              <a:t>Turnock’s</a:t>
            </a:r>
            <a:r>
              <a:rPr lang="en-GB" sz="1200" dirty="0">
                <a:solidFill>
                  <a:schemeClr val="tx1"/>
                </a:solidFill>
              </a:rPr>
              <a:t> favourite number is</a:t>
            </a:r>
          </a:p>
          <a:p>
            <a:pPr algn="ctr"/>
            <a:r>
              <a:rPr lang="en-GB" sz="1200" dirty="0">
                <a:solidFill>
                  <a:schemeClr val="tx1"/>
                </a:solidFill>
              </a:rPr>
              <a:t>8²</a:t>
            </a:r>
          </a:p>
        </p:txBody>
      </p:sp>
      <p:pic>
        <p:nvPicPr>
          <p:cNvPr id="2" name="Picture 1"/>
          <p:cNvPicPr>
            <a:picLocks noChangeAspect="1"/>
          </p:cNvPicPr>
          <p:nvPr/>
        </p:nvPicPr>
        <p:blipFill>
          <a:blip r:embed="rId4"/>
          <a:stretch>
            <a:fillRect/>
          </a:stretch>
        </p:blipFill>
        <p:spPr>
          <a:xfrm>
            <a:off x="353571" y="2717074"/>
            <a:ext cx="6150853" cy="3239589"/>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54738" y="9202738"/>
            <a:ext cx="487362" cy="487362"/>
          </a:xfrm>
          <a:prstGeom prst="rect">
            <a:avLst/>
          </a:prstGeom>
        </p:spPr>
      </p:pic>
    </p:spTree>
    <p:extLst>
      <p:ext uri="{BB962C8B-B14F-4D97-AF65-F5344CB8AC3E}">
        <p14:creationId xmlns:p14="http://schemas.microsoft.com/office/powerpoint/2010/main" val="2713385611"/>
      </p:ext>
    </p:extLst>
  </p:cSld>
  <p:clrMapOvr>
    <a:masterClrMapping/>
  </p:clrMapOvr>
  <mc:AlternateContent xmlns:mc="http://schemas.openxmlformats.org/markup-compatibility/2006" xmlns:p14="http://schemas.microsoft.com/office/powerpoint/2010/main">
    <mc:Choice Requires="p14">
      <p:transition spd="slow" p14:dur="2000" advTm="17671"/>
    </mc:Choice>
    <mc:Fallback xmlns="">
      <p:transition spd="slow" advTm="17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 xmlns:a16="http://schemas.microsoft.com/office/drawing/2014/main" id="{E12F256D-249D-6A4D-986F-F7D4CCEAFA1A}"/>
              </a:ext>
            </a:extLst>
          </p:cNvPr>
          <p:cNvPicPr>
            <a:picLocks noChangeAspect="1"/>
          </p:cNvPicPr>
          <p:nvPr/>
        </p:nvPicPr>
        <p:blipFill rotWithShape="1">
          <a:blip r:embed="rId4"/>
          <a:srcRect l="49670" t="73896"/>
          <a:stretch/>
        </p:blipFill>
        <p:spPr>
          <a:xfrm>
            <a:off x="3739772" y="8465556"/>
            <a:ext cx="2148805" cy="1174283"/>
          </a:xfrm>
          <a:prstGeom prst="rect">
            <a:avLst/>
          </a:prstGeom>
        </p:spPr>
      </p:pic>
      <p:pic>
        <p:nvPicPr>
          <p:cNvPr id="8" name="Picture 7" descr="A picture containing keyboard&#10;&#10;Description automatically generated">
            <a:extLst>
              <a:ext uri="{FF2B5EF4-FFF2-40B4-BE49-F238E27FC236}">
                <a16:creationId xmlns="" xmlns:a16="http://schemas.microsoft.com/office/drawing/2014/main" id="{5B439582-4B05-0947-B581-C6BF8EEEB461}"/>
              </a:ext>
            </a:extLst>
          </p:cNvPr>
          <p:cNvPicPr>
            <a:picLocks noChangeAspect="1"/>
          </p:cNvPicPr>
          <p:nvPr/>
        </p:nvPicPr>
        <p:blipFill>
          <a:blip r:embed="rId5"/>
          <a:stretch>
            <a:fillRect/>
          </a:stretch>
        </p:blipFill>
        <p:spPr>
          <a:xfrm>
            <a:off x="1252455" y="1735308"/>
            <a:ext cx="4531142" cy="4455622"/>
          </a:xfrm>
          <a:prstGeom prst="rect">
            <a:avLst/>
          </a:prstGeom>
        </p:spPr>
      </p:pic>
      <p:sp>
        <p:nvSpPr>
          <p:cNvPr id="9" name="TextBox 8">
            <a:extLst>
              <a:ext uri="{FF2B5EF4-FFF2-40B4-BE49-F238E27FC236}">
                <a16:creationId xmlns="" xmlns:a16="http://schemas.microsoft.com/office/drawing/2014/main" id="{69C1566A-C5A2-324A-9AA9-253CB31E661A}"/>
              </a:ext>
            </a:extLst>
          </p:cNvPr>
          <p:cNvSpPr txBox="1"/>
          <p:nvPr/>
        </p:nvSpPr>
        <p:spPr>
          <a:xfrm>
            <a:off x="0" y="288758"/>
            <a:ext cx="6736562" cy="615553"/>
          </a:xfrm>
          <a:prstGeom prst="rect">
            <a:avLst/>
          </a:prstGeom>
          <a:noFill/>
        </p:spPr>
        <p:txBody>
          <a:bodyPr wrap="square" rtlCol="0">
            <a:spAutoFit/>
          </a:bodyPr>
          <a:lstStyle/>
          <a:p>
            <a:pPr algn="ctr"/>
            <a:r>
              <a:rPr lang="en-GB" sz="3400" dirty="0">
                <a:latin typeface="Delicious Adventures" pitchFamily="2" charset="0"/>
              </a:rPr>
              <a:t>Mr. Newell’s Favourite Number</a:t>
            </a:r>
          </a:p>
        </p:txBody>
      </p:sp>
      <p:sp>
        <p:nvSpPr>
          <p:cNvPr id="10" name="TextBox 9">
            <a:extLst>
              <a:ext uri="{FF2B5EF4-FFF2-40B4-BE49-F238E27FC236}">
                <a16:creationId xmlns="" xmlns:a16="http://schemas.microsoft.com/office/drawing/2014/main" id="{B6F8E4D8-7B3A-3043-8D03-9E8CB0990D0C}"/>
              </a:ext>
            </a:extLst>
          </p:cNvPr>
          <p:cNvSpPr txBox="1"/>
          <p:nvPr/>
        </p:nvSpPr>
        <p:spPr>
          <a:xfrm>
            <a:off x="347472" y="904311"/>
            <a:ext cx="6163056" cy="830997"/>
          </a:xfrm>
          <a:prstGeom prst="rect">
            <a:avLst/>
          </a:prstGeom>
          <a:noFill/>
        </p:spPr>
        <p:txBody>
          <a:bodyPr wrap="square" rtlCol="0">
            <a:spAutoFit/>
          </a:bodyPr>
          <a:lstStyle/>
          <a:p>
            <a:pPr algn="ctr"/>
            <a:r>
              <a:rPr lang="en-GB" sz="1600" dirty="0"/>
              <a:t>Mr. Newell is new like you in September. He has hasn’t been to Clyst Vale yet to share his favourite number. Instead he has sent me some clues. Can you work out Mr. Newell’s favourite number?</a:t>
            </a:r>
          </a:p>
        </p:txBody>
      </p:sp>
      <p:pic>
        <p:nvPicPr>
          <p:cNvPr id="11" name="Picture 10" descr="A screenshot of a cell phone&#10;&#10;Description automatically generated">
            <a:extLst>
              <a:ext uri="{FF2B5EF4-FFF2-40B4-BE49-F238E27FC236}">
                <a16:creationId xmlns="" xmlns:a16="http://schemas.microsoft.com/office/drawing/2014/main" id="{B34A426F-9E58-E54D-ABDB-7B38B05D0CB2}"/>
              </a:ext>
            </a:extLst>
          </p:cNvPr>
          <p:cNvPicPr>
            <a:picLocks noChangeAspect="1"/>
          </p:cNvPicPr>
          <p:nvPr/>
        </p:nvPicPr>
        <p:blipFill rotWithShape="1">
          <a:blip r:embed="rId4"/>
          <a:srcRect r="50184" b="76073"/>
          <a:stretch/>
        </p:blipFill>
        <p:spPr>
          <a:xfrm>
            <a:off x="154588" y="7336538"/>
            <a:ext cx="2126896" cy="1076325"/>
          </a:xfrm>
          <a:prstGeom prst="rect">
            <a:avLst/>
          </a:prstGeom>
        </p:spPr>
      </p:pic>
      <p:pic>
        <p:nvPicPr>
          <p:cNvPr id="12" name="Picture 11" descr="A screenshot of a cell phone&#10;&#10;Description automatically generated">
            <a:extLst>
              <a:ext uri="{FF2B5EF4-FFF2-40B4-BE49-F238E27FC236}">
                <a16:creationId xmlns="" xmlns:a16="http://schemas.microsoft.com/office/drawing/2014/main" id="{8999E361-D245-D142-BB6F-A8128A043179}"/>
              </a:ext>
            </a:extLst>
          </p:cNvPr>
          <p:cNvPicPr>
            <a:picLocks noChangeAspect="1"/>
          </p:cNvPicPr>
          <p:nvPr/>
        </p:nvPicPr>
        <p:blipFill rotWithShape="1">
          <a:blip r:embed="rId4"/>
          <a:srcRect t="24667" r="50184" b="48932"/>
          <a:stretch/>
        </p:blipFill>
        <p:spPr>
          <a:xfrm>
            <a:off x="3431447" y="6167376"/>
            <a:ext cx="2126897" cy="1187679"/>
          </a:xfrm>
          <a:prstGeom prst="rect">
            <a:avLst/>
          </a:prstGeom>
        </p:spPr>
      </p:pic>
      <p:pic>
        <p:nvPicPr>
          <p:cNvPr id="13" name="Picture 12" descr="A screenshot of a cell phone&#10;&#10;Description automatically generated">
            <a:extLst>
              <a:ext uri="{FF2B5EF4-FFF2-40B4-BE49-F238E27FC236}">
                <a16:creationId xmlns="" xmlns:a16="http://schemas.microsoft.com/office/drawing/2014/main" id="{C4493C1A-756D-0349-BE30-4D55636998EA}"/>
              </a:ext>
            </a:extLst>
          </p:cNvPr>
          <p:cNvPicPr>
            <a:picLocks noChangeAspect="1"/>
          </p:cNvPicPr>
          <p:nvPr/>
        </p:nvPicPr>
        <p:blipFill rotWithShape="1">
          <a:blip r:embed="rId4"/>
          <a:srcRect l="50184" t="25844" b="50018"/>
          <a:stretch/>
        </p:blipFill>
        <p:spPr>
          <a:xfrm>
            <a:off x="4490399" y="7331775"/>
            <a:ext cx="2126897" cy="1085850"/>
          </a:xfrm>
          <a:prstGeom prst="rect">
            <a:avLst/>
          </a:prstGeom>
        </p:spPr>
      </p:pic>
      <p:pic>
        <p:nvPicPr>
          <p:cNvPr id="14" name="Picture 13" descr="A screenshot of a cell phone&#10;&#10;Description automatically generated">
            <a:extLst>
              <a:ext uri="{FF2B5EF4-FFF2-40B4-BE49-F238E27FC236}">
                <a16:creationId xmlns="" xmlns:a16="http://schemas.microsoft.com/office/drawing/2014/main" id="{8F4E320B-B46F-6F48-8B4F-17E79F11495B}"/>
              </a:ext>
            </a:extLst>
          </p:cNvPr>
          <p:cNvPicPr>
            <a:picLocks noChangeAspect="1"/>
          </p:cNvPicPr>
          <p:nvPr/>
        </p:nvPicPr>
        <p:blipFill rotWithShape="1">
          <a:blip r:embed="rId4"/>
          <a:srcRect l="1" t="49943" r="50183" b="26131"/>
          <a:stretch/>
        </p:blipFill>
        <p:spPr>
          <a:xfrm>
            <a:off x="2316698" y="7298690"/>
            <a:ext cx="2126897" cy="1076325"/>
          </a:xfrm>
          <a:prstGeom prst="rect">
            <a:avLst/>
          </a:prstGeom>
        </p:spPr>
      </p:pic>
      <p:pic>
        <p:nvPicPr>
          <p:cNvPr id="15" name="Picture 14" descr="A screenshot of a cell phone&#10;&#10;Description automatically generated">
            <a:extLst>
              <a:ext uri="{FF2B5EF4-FFF2-40B4-BE49-F238E27FC236}">
                <a16:creationId xmlns="" xmlns:a16="http://schemas.microsoft.com/office/drawing/2014/main" id="{16309431-AD01-4844-A48C-591398B6ED64}"/>
              </a:ext>
            </a:extLst>
          </p:cNvPr>
          <p:cNvPicPr>
            <a:picLocks noChangeAspect="1"/>
          </p:cNvPicPr>
          <p:nvPr/>
        </p:nvPicPr>
        <p:blipFill rotWithShape="1">
          <a:blip r:embed="rId4"/>
          <a:srcRect l="50000" t="50549" b="24955"/>
          <a:stretch/>
        </p:blipFill>
        <p:spPr>
          <a:xfrm>
            <a:off x="1564512" y="8465556"/>
            <a:ext cx="2134737" cy="1101954"/>
          </a:xfrm>
          <a:prstGeom prst="rect">
            <a:avLst/>
          </a:prstGeom>
        </p:spPr>
      </p:pic>
      <p:pic>
        <p:nvPicPr>
          <p:cNvPr id="16" name="Picture 15" descr="A screenshot of a cell phone&#10;&#10;Description automatically generated">
            <a:extLst>
              <a:ext uri="{FF2B5EF4-FFF2-40B4-BE49-F238E27FC236}">
                <a16:creationId xmlns="" xmlns:a16="http://schemas.microsoft.com/office/drawing/2014/main" id="{DBD40F9B-9976-684A-BECB-35A9AEF43052}"/>
              </a:ext>
            </a:extLst>
          </p:cNvPr>
          <p:cNvPicPr>
            <a:picLocks noChangeAspect="1"/>
          </p:cNvPicPr>
          <p:nvPr/>
        </p:nvPicPr>
        <p:blipFill rotWithShape="1">
          <a:blip r:embed="rId4"/>
          <a:srcRect t="75504" r="50644"/>
          <a:stretch/>
        </p:blipFill>
        <p:spPr>
          <a:xfrm>
            <a:off x="1205651" y="6190930"/>
            <a:ext cx="2107266" cy="1101955"/>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54738" y="9202738"/>
            <a:ext cx="487362" cy="487362"/>
          </a:xfrm>
          <a:prstGeom prst="rect">
            <a:avLst/>
          </a:prstGeom>
        </p:spPr>
      </p:pic>
    </p:spTree>
    <p:extLst>
      <p:ext uri="{BB962C8B-B14F-4D97-AF65-F5344CB8AC3E}">
        <p14:creationId xmlns:p14="http://schemas.microsoft.com/office/powerpoint/2010/main" val="1439986768"/>
      </p:ext>
    </p:extLst>
  </p:cSld>
  <p:clrMapOvr>
    <a:masterClrMapping/>
  </p:clrMapOvr>
  <mc:AlternateContent xmlns:mc="http://schemas.openxmlformats.org/markup-compatibility/2006" xmlns:p14="http://schemas.microsoft.com/office/powerpoint/2010/main">
    <mc:Choice Requires="p14">
      <p:transition spd="slow" p14:dur="2000" advTm="12167"/>
    </mc:Choice>
    <mc:Fallback xmlns="">
      <p:transition spd="slow" advTm="12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958FB97C-5767-664F-A2F7-909532771CCB}"/>
              </a:ext>
            </a:extLst>
          </p:cNvPr>
          <p:cNvSpPr txBox="1">
            <a:spLocks/>
          </p:cNvSpPr>
          <p:nvPr/>
        </p:nvSpPr>
        <p:spPr>
          <a:xfrm>
            <a:off x="312517" y="259337"/>
            <a:ext cx="4597574"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6000" b="1" dirty="0">
                <a:latin typeface="Delicious Adventures" pitchFamily="2" charset="0"/>
              </a:rPr>
              <a:t>Key Skills… </a:t>
            </a:r>
          </a:p>
        </p:txBody>
      </p:sp>
      <p:pic>
        <p:nvPicPr>
          <p:cNvPr id="12" name="Picture 11" descr="A picture containing sitting&#10;&#10;Description automatically generated">
            <a:extLst>
              <a:ext uri="{FF2B5EF4-FFF2-40B4-BE49-F238E27FC236}">
                <a16:creationId xmlns="" xmlns:a16="http://schemas.microsoft.com/office/drawing/2014/main" id="{EEBC4C2A-3D93-9441-A9D9-ABAF30AAADE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837473B0-CC2E-450A-ABE3-18F120FF3D39}">
                <a1611:picAttrSrcUrl xmlns="" xmlns:a1611="http://schemas.microsoft.com/office/drawing/2016/11/main" r:id="rId4"/>
              </a:ext>
            </a:extLst>
          </a:blip>
          <a:stretch>
            <a:fillRect/>
          </a:stretch>
        </p:blipFill>
        <p:spPr>
          <a:xfrm>
            <a:off x="520554" y="1816689"/>
            <a:ext cx="1524000" cy="1384300"/>
          </a:xfrm>
          <a:prstGeom prst="rect">
            <a:avLst/>
          </a:prstGeom>
        </p:spPr>
      </p:pic>
      <p:sp>
        <p:nvSpPr>
          <p:cNvPr id="15" name="Oval Callout 14">
            <a:extLst>
              <a:ext uri="{FF2B5EF4-FFF2-40B4-BE49-F238E27FC236}">
                <a16:creationId xmlns="" xmlns:a16="http://schemas.microsoft.com/office/drawing/2014/main" id="{70DFC324-E028-0744-992D-A838E582BC58}"/>
              </a:ext>
            </a:extLst>
          </p:cNvPr>
          <p:cNvSpPr/>
          <p:nvPr/>
        </p:nvSpPr>
        <p:spPr>
          <a:xfrm>
            <a:off x="360452" y="8432702"/>
            <a:ext cx="1613343" cy="917575"/>
          </a:xfrm>
          <a:prstGeom prst="wedgeEllipseCallout">
            <a:avLst>
              <a:gd name="adj1" fmla="val -75989"/>
              <a:gd name="adj2" fmla="val 1169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Dr </a:t>
            </a:r>
            <a:r>
              <a:rPr lang="en-GB" sz="1050" dirty="0" err="1">
                <a:solidFill>
                  <a:schemeClr val="tx1"/>
                </a:solidFill>
              </a:rPr>
              <a:t>Turl’s</a:t>
            </a:r>
            <a:r>
              <a:rPr lang="en-GB" sz="1050" dirty="0">
                <a:solidFill>
                  <a:schemeClr val="tx1"/>
                </a:solidFill>
              </a:rPr>
              <a:t> favourite number is 2³</a:t>
            </a:r>
          </a:p>
        </p:txBody>
      </p:sp>
      <p:sp>
        <p:nvSpPr>
          <p:cNvPr id="8" name="Oval Callout 7">
            <a:extLst>
              <a:ext uri="{FF2B5EF4-FFF2-40B4-BE49-F238E27FC236}">
                <a16:creationId xmlns="" xmlns:a16="http://schemas.microsoft.com/office/drawing/2014/main" id="{F17A2819-37F7-BF4E-9475-F91085F5E550}"/>
              </a:ext>
            </a:extLst>
          </p:cNvPr>
          <p:cNvSpPr/>
          <p:nvPr/>
        </p:nvSpPr>
        <p:spPr>
          <a:xfrm>
            <a:off x="4881275" y="304842"/>
            <a:ext cx="1664208" cy="756739"/>
          </a:xfrm>
          <a:prstGeom prst="wedgeEllipseCallout">
            <a:avLst>
              <a:gd name="adj1" fmla="val 67559"/>
              <a:gd name="adj2" fmla="val -882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Miss Mann’s favourite number is 3 + 2 x 7</a:t>
            </a:r>
          </a:p>
        </p:txBody>
      </p:sp>
      <p:sp>
        <p:nvSpPr>
          <p:cNvPr id="2" name="Rectangle 1"/>
          <p:cNvSpPr/>
          <p:nvPr/>
        </p:nvSpPr>
        <p:spPr>
          <a:xfrm>
            <a:off x="1714500" y="2829342"/>
            <a:ext cx="3429000" cy="5078313"/>
          </a:xfrm>
          <a:prstGeom prst="rect">
            <a:avLst/>
          </a:prstGeom>
        </p:spPr>
        <p:txBody>
          <a:bodyPr>
            <a:spAutoFit/>
          </a:bodyPr>
          <a:lstStyle/>
          <a:p>
            <a:r>
              <a:rPr lang="en-GB" b="1" dirty="0"/>
              <a:t>Pythagoras</a:t>
            </a:r>
            <a:r>
              <a:rPr lang="en-GB" dirty="0"/>
              <a:t> of Samos was a famous Greek mathematician and philosopher (c. 570 – c. 495 BC). He is known best for the proof of the important </a:t>
            </a:r>
            <a:r>
              <a:rPr lang="en-GB" dirty="0">
                <a:hlinkClick r:id="rId5" tooltip="Pythagorean theorem">
                  <a:extLst>
                    <a:ext uri="{A12FA001-AC4F-418D-AE19-62706E023703}">
                      <ahyp:hlinkClr xmlns="" xmlns:ahyp="http://schemas.microsoft.com/office/drawing/2018/hyperlinkcolor" val="tx"/>
                    </a:ext>
                  </a:extLst>
                </a:hlinkClick>
              </a:rPr>
              <a:t>Pythagorean theorem</a:t>
            </a:r>
            <a:r>
              <a:rPr lang="en-GB" dirty="0"/>
              <a:t>, which is about right angled triangles. He started a group of mathematicians, called the Pythagoreans, who worshiped numbers and lived like monks. </a:t>
            </a:r>
          </a:p>
          <a:p>
            <a:endParaRPr lang="en-GB" dirty="0"/>
          </a:p>
          <a:p>
            <a:r>
              <a:rPr lang="en-GB" dirty="0"/>
              <a:t>Can you find out what the Pythagorean theorem is? You will use it in Year 9. </a:t>
            </a:r>
          </a:p>
          <a:p>
            <a:endParaRPr lang="en-GB" dirty="0"/>
          </a:p>
          <a:p>
            <a:r>
              <a:rPr lang="en-GB" dirty="0"/>
              <a:t>This mathematician is Miss Barratt’s favourite.</a:t>
            </a:r>
          </a:p>
        </p:txBody>
      </p:sp>
    </p:spTree>
    <p:extLst>
      <p:ext uri="{BB962C8B-B14F-4D97-AF65-F5344CB8AC3E}">
        <p14:creationId xmlns:p14="http://schemas.microsoft.com/office/powerpoint/2010/main" val="2401964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val Callout 3">
                <a:extLst>
                  <a:ext uri="{FF2B5EF4-FFF2-40B4-BE49-F238E27FC236}">
                    <a16:creationId xmlns="" xmlns:a16="http://schemas.microsoft.com/office/drawing/2014/main" id="{F97B0A7B-4538-5044-8B8C-FD2FD1F473C5}"/>
                  </a:ext>
                </a:extLst>
              </p:cNvPr>
              <p:cNvSpPr/>
              <p:nvPr/>
            </p:nvSpPr>
            <p:spPr>
              <a:xfrm>
                <a:off x="4633867" y="35911"/>
                <a:ext cx="1613343" cy="917575"/>
              </a:xfrm>
              <a:prstGeom prst="wedgeEllipseCallout">
                <a:avLst>
                  <a:gd name="adj1" fmla="val 84947"/>
                  <a:gd name="adj2" fmla="val -513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Ms Prance’s favourite  number is </a:t>
                </a:r>
                <a14:m>
                  <m:oMath xmlns:m="http://schemas.openxmlformats.org/officeDocument/2006/math">
                    <m:rad>
                      <m:radPr>
                        <m:degHide m:val="on"/>
                        <m:ctrlPr>
                          <a:rPr lang="en-GB" sz="1050" b="0" i="1" smtClean="0">
                            <a:solidFill>
                              <a:schemeClr val="tx1"/>
                            </a:solidFill>
                            <a:latin typeface="Cambria Math"/>
                          </a:rPr>
                        </m:ctrlPr>
                      </m:radPr>
                      <m:deg/>
                      <m:e>
                        <m:r>
                          <a:rPr lang="en-GB" sz="1050" b="0" i="1" smtClean="0">
                            <a:solidFill>
                              <a:schemeClr val="tx1"/>
                            </a:solidFill>
                            <a:latin typeface="Cambria Math" panose="02040503050406030204" pitchFamily="18" charset="0"/>
                          </a:rPr>
                          <m:t>25</m:t>
                        </m:r>
                      </m:e>
                    </m:rad>
                  </m:oMath>
                </a14:m>
                <a:r>
                  <a:rPr lang="en-GB" sz="1050" dirty="0">
                    <a:solidFill>
                      <a:schemeClr val="tx1"/>
                    </a:solidFill>
                  </a:rPr>
                  <a:t> (the square root of 25)</a:t>
                </a:r>
                <a:endParaRPr lang="en-GB" sz="1050" dirty="0">
                  <a:solidFill>
                    <a:schemeClr val="tx1"/>
                  </a:solidFill>
                  <a:highlight>
                    <a:srgbClr val="FFFF00"/>
                  </a:highlight>
                </a:endParaRPr>
              </a:p>
            </p:txBody>
          </p:sp>
        </mc:Choice>
        <mc:Fallback xmlns="">
          <p:sp>
            <p:nvSpPr>
              <p:cNvPr id="4" name="Oval Callout 3">
                <a:extLst>
                  <a:ext uri="{FF2B5EF4-FFF2-40B4-BE49-F238E27FC236}">
                    <a16:creationId xmlns:a16="http://schemas.microsoft.com/office/drawing/2014/main" id="{F97B0A7B-4538-5044-8B8C-FD2FD1F473C5}"/>
                  </a:ext>
                </a:extLst>
              </p:cNvPr>
              <p:cNvSpPr>
                <a:spLocks noRot="1" noChangeAspect="1" noMove="1" noResize="1" noEditPoints="1" noAdjustHandles="1" noChangeArrowheads="1" noChangeShapeType="1" noTextEdit="1"/>
              </p:cNvSpPr>
              <p:nvPr/>
            </p:nvSpPr>
            <p:spPr>
              <a:xfrm>
                <a:off x="4633867" y="35911"/>
                <a:ext cx="1613343" cy="917575"/>
              </a:xfrm>
              <a:prstGeom prst="wedgeEllipseCallout">
                <a:avLst>
                  <a:gd name="adj1" fmla="val 84947"/>
                  <a:gd name="adj2" fmla="val -51350"/>
                </a:avLst>
              </a:prstGeom>
              <a:blipFill>
                <a:blip r:embed="rId4"/>
                <a:stretch>
                  <a:fillRect b="-2548"/>
                </a:stretch>
              </a:blipFill>
              <a:ln>
                <a:solidFill>
                  <a:schemeClr val="tx1"/>
                </a:solidFill>
              </a:ln>
            </p:spPr>
            <p:txBody>
              <a:bodyPr/>
              <a:lstStyle/>
              <a:p>
                <a:r>
                  <a:rPr lang="en-GB">
                    <a:noFill/>
                  </a:rPr>
                  <a:t> </a:t>
                </a:r>
              </a:p>
            </p:txBody>
          </p:sp>
        </mc:Fallback>
      </mc:AlternateContent>
      <p:sp>
        <p:nvSpPr>
          <p:cNvPr id="5" name="TextBox 4">
            <a:extLst>
              <a:ext uri="{FF2B5EF4-FFF2-40B4-BE49-F238E27FC236}">
                <a16:creationId xmlns="" xmlns:a16="http://schemas.microsoft.com/office/drawing/2014/main" id="{3DB53204-39E4-834F-A258-AB5AB49F38B4}"/>
              </a:ext>
            </a:extLst>
          </p:cNvPr>
          <p:cNvSpPr txBox="1"/>
          <p:nvPr/>
        </p:nvSpPr>
        <p:spPr>
          <a:xfrm>
            <a:off x="347472" y="329184"/>
            <a:ext cx="3972562" cy="769441"/>
          </a:xfrm>
          <a:prstGeom prst="rect">
            <a:avLst/>
          </a:prstGeom>
          <a:noFill/>
        </p:spPr>
        <p:txBody>
          <a:bodyPr wrap="none" rtlCol="0">
            <a:spAutoFit/>
          </a:bodyPr>
          <a:lstStyle/>
          <a:p>
            <a:r>
              <a:rPr lang="en-GB" sz="4400" dirty="0">
                <a:latin typeface="Delicious Adventures" pitchFamily="2" charset="0"/>
              </a:rPr>
              <a:t>Code Breaking…</a:t>
            </a:r>
          </a:p>
        </p:txBody>
      </p:sp>
      <p:sp>
        <p:nvSpPr>
          <p:cNvPr id="9" name="TextBox 8">
            <a:extLst>
              <a:ext uri="{FF2B5EF4-FFF2-40B4-BE49-F238E27FC236}">
                <a16:creationId xmlns="" xmlns:a16="http://schemas.microsoft.com/office/drawing/2014/main" id="{AA3EFEA2-1E53-BA4E-9EB8-C5B8FB6CAF12}"/>
              </a:ext>
            </a:extLst>
          </p:cNvPr>
          <p:cNvSpPr txBox="1"/>
          <p:nvPr/>
        </p:nvSpPr>
        <p:spPr>
          <a:xfrm>
            <a:off x="347472" y="1195046"/>
            <a:ext cx="4709655" cy="1846659"/>
          </a:xfrm>
          <a:prstGeom prst="rect">
            <a:avLst/>
          </a:prstGeom>
          <a:noFill/>
          <a:ln w="12700">
            <a:solidFill>
              <a:schemeClr val="tx1"/>
            </a:solidFill>
          </a:ln>
        </p:spPr>
        <p:txBody>
          <a:bodyPr wrap="square" rtlCol="0">
            <a:spAutoFit/>
          </a:bodyPr>
          <a:lstStyle/>
          <a:p>
            <a:r>
              <a:rPr lang="en-GB" b="1" dirty="0"/>
              <a:t>Alan Turing</a:t>
            </a:r>
          </a:p>
          <a:p>
            <a:r>
              <a:rPr lang="en-GB" sz="1600" dirty="0"/>
              <a:t>Alan Turing was a British mathematician. He made major contributions to the fields of mathematics, computer science, and artificial intelligence. He worked for the British government during World War II, when he succeeded in breaking the secret code Germany used to communicate.</a:t>
            </a:r>
          </a:p>
        </p:txBody>
      </p:sp>
      <p:pic>
        <p:nvPicPr>
          <p:cNvPr id="7" name="Picture 6" descr="A person wearing a suit and tie&#10;&#10;Description automatically generated">
            <a:extLst>
              <a:ext uri="{FF2B5EF4-FFF2-40B4-BE49-F238E27FC236}">
                <a16:creationId xmlns="" xmlns:a16="http://schemas.microsoft.com/office/drawing/2014/main" id="{0910BB3D-9D66-7F4D-8A70-4F85CD712E7B}"/>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5079999" y="1182582"/>
            <a:ext cx="1167211" cy="1459014"/>
          </a:xfrm>
          <a:prstGeom prst="rect">
            <a:avLst/>
          </a:prstGeom>
        </p:spPr>
      </p:pic>
      <p:sp>
        <p:nvSpPr>
          <p:cNvPr id="11" name="TextBox 10">
            <a:extLst>
              <a:ext uri="{FF2B5EF4-FFF2-40B4-BE49-F238E27FC236}">
                <a16:creationId xmlns="" xmlns:a16="http://schemas.microsoft.com/office/drawing/2014/main" id="{49911289-D58B-A647-8210-DC3DC3A3ED66}"/>
              </a:ext>
            </a:extLst>
          </p:cNvPr>
          <p:cNvSpPr txBox="1"/>
          <p:nvPr/>
        </p:nvSpPr>
        <p:spPr>
          <a:xfrm>
            <a:off x="347472" y="4385575"/>
            <a:ext cx="6163056" cy="523220"/>
          </a:xfrm>
          <a:prstGeom prst="rect">
            <a:avLst/>
          </a:prstGeom>
          <a:noFill/>
        </p:spPr>
        <p:txBody>
          <a:bodyPr wrap="square" rtlCol="0">
            <a:spAutoFit/>
          </a:bodyPr>
          <a:lstStyle/>
          <a:p>
            <a:pPr algn="ctr"/>
            <a:r>
              <a:rPr lang="en-GB" sz="1400" dirty="0"/>
              <a:t>Can you crack the code to reveal the 3 Maths teachers who’s favourite mathematician is Turing?</a:t>
            </a:r>
          </a:p>
        </p:txBody>
      </p:sp>
      <p:graphicFrame>
        <p:nvGraphicFramePr>
          <p:cNvPr id="12" name="Table 11">
            <a:extLst>
              <a:ext uri="{FF2B5EF4-FFF2-40B4-BE49-F238E27FC236}">
                <a16:creationId xmlns="" xmlns:a16="http://schemas.microsoft.com/office/drawing/2014/main" id="{3F05FC63-CCAF-C442-851C-7862A939DCC5}"/>
              </a:ext>
            </a:extLst>
          </p:cNvPr>
          <p:cNvGraphicFramePr>
            <a:graphicFrameLocks noGrp="1"/>
          </p:cNvGraphicFramePr>
          <p:nvPr>
            <p:extLst>
              <p:ext uri="{D42A27DB-BD31-4B8C-83A1-F6EECF244321}">
                <p14:modId xmlns:p14="http://schemas.microsoft.com/office/powerpoint/2010/main" val="2465086744"/>
              </p:ext>
            </p:extLst>
          </p:nvPr>
        </p:nvGraphicFramePr>
        <p:xfrm>
          <a:off x="508001" y="4924906"/>
          <a:ext cx="6082791" cy="1472148"/>
        </p:xfrm>
        <a:graphic>
          <a:graphicData uri="http://schemas.openxmlformats.org/drawingml/2006/table">
            <a:tbl>
              <a:tblPr firstRow="1" bandRow="1">
                <a:tableStyleId>{5C22544A-7EE6-4342-B048-85BDC9FD1C3A}</a:tableStyleId>
              </a:tblPr>
              <a:tblGrid>
                <a:gridCol w="467907">
                  <a:extLst>
                    <a:ext uri="{9D8B030D-6E8A-4147-A177-3AD203B41FA5}">
                      <a16:colId xmlns="" xmlns:a16="http://schemas.microsoft.com/office/drawing/2014/main" val="2838153964"/>
                    </a:ext>
                  </a:extLst>
                </a:gridCol>
                <a:gridCol w="467907">
                  <a:extLst>
                    <a:ext uri="{9D8B030D-6E8A-4147-A177-3AD203B41FA5}">
                      <a16:colId xmlns="" xmlns:a16="http://schemas.microsoft.com/office/drawing/2014/main" val="2969505709"/>
                    </a:ext>
                  </a:extLst>
                </a:gridCol>
                <a:gridCol w="467907">
                  <a:extLst>
                    <a:ext uri="{9D8B030D-6E8A-4147-A177-3AD203B41FA5}">
                      <a16:colId xmlns="" xmlns:a16="http://schemas.microsoft.com/office/drawing/2014/main" val="3734845201"/>
                    </a:ext>
                  </a:extLst>
                </a:gridCol>
                <a:gridCol w="467907">
                  <a:extLst>
                    <a:ext uri="{9D8B030D-6E8A-4147-A177-3AD203B41FA5}">
                      <a16:colId xmlns="" xmlns:a16="http://schemas.microsoft.com/office/drawing/2014/main" val="434325626"/>
                    </a:ext>
                  </a:extLst>
                </a:gridCol>
                <a:gridCol w="467907">
                  <a:extLst>
                    <a:ext uri="{9D8B030D-6E8A-4147-A177-3AD203B41FA5}">
                      <a16:colId xmlns="" xmlns:a16="http://schemas.microsoft.com/office/drawing/2014/main" val="2068293708"/>
                    </a:ext>
                  </a:extLst>
                </a:gridCol>
                <a:gridCol w="467907">
                  <a:extLst>
                    <a:ext uri="{9D8B030D-6E8A-4147-A177-3AD203B41FA5}">
                      <a16:colId xmlns="" xmlns:a16="http://schemas.microsoft.com/office/drawing/2014/main" val="135405066"/>
                    </a:ext>
                  </a:extLst>
                </a:gridCol>
                <a:gridCol w="467907">
                  <a:extLst>
                    <a:ext uri="{9D8B030D-6E8A-4147-A177-3AD203B41FA5}">
                      <a16:colId xmlns="" xmlns:a16="http://schemas.microsoft.com/office/drawing/2014/main" val="3005754007"/>
                    </a:ext>
                  </a:extLst>
                </a:gridCol>
                <a:gridCol w="467907">
                  <a:extLst>
                    <a:ext uri="{9D8B030D-6E8A-4147-A177-3AD203B41FA5}">
                      <a16:colId xmlns="" xmlns:a16="http://schemas.microsoft.com/office/drawing/2014/main" val="1932902725"/>
                    </a:ext>
                  </a:extLst>
                </a:gridCol>
                <a:gridCol w="467907">
                  <a:extLst>
                    <a:ext uri="{9D8B030D-6E8A-4147-A177-3AD203B41FA5}">
                      <a16:colId xmlns="" xmlns:a16="http://schemas.microsoft.com/office/drawing/2014/main" val="355947210"/>
                    </a:ext>
                  </a:extLst>
                </a:gridCol>
                <a:gridCol w="467907">
                  <a:extLst>
                    <a:ext uri="{9D8B030D-6E8A-4147-A177-3AD203B41FA5}">
                      <a16:colId xmlns="" xmlns:a16="http://schemas.microsoft.com/office/drawing/2014/main" val="3237654829"/>
                    </a:ext>
                  </a:extLst>
                </a:gridCol>
                <a:gridCol w="467907">
                  <a:extLst>
                    <a:ext uri="{9D8B030D-6E8A-4147-A177-3AD203B41FA5}">
                      <a16:colId xmlns="" xmlns:a16="http://schemas.microsoft.com/office/drawing/2014/main" val="4193821157"/>
                    </a:ext>
                  </a:extLst>
                </a:gridCol>
                <a:gridCol w="467907">
                  <a:extLst>
                    <a:ext uri="{9D8B030D-6E8A-4147-A177-3AD203B41FA5}">
                      <a16:colId xmlns="" xmlns:a16="http://schemas.microsoft.com/office/drawing/2014/main" val="3957057952"/>
                    </a:ext>
                  </a:extLst>
                </a:gridCol>
                <a:gridCol w="467907">
                  <a:extLst>
                    <a:ext uri="{9D8B030D-6E8A-4147-A177-3AD203B41FA5}">
                      <a16:colId xmlns="" xmlns:a16="http://schemas.microsoft.com/office/drawing/2014/main" val="3666055499"/>
                    </a:ext>
                  </a:extLst>
                </a:gridCol>
              </a:tblGrid>
              <a:tr h="368037">
                <a:tc>
                  <a:txBody>
                    <a:bodyPr/>
                    <a:lstStyle/>
                    <a:p>
                      <a:pPr algn="ctr"/>
                      <a:r>
                        <a:rPr lang="en-GB" sz="1800" dirty="0">
                          <a:solidFill>
                            <a:schemeClr val="tx1"/>
                          </a:solidFill>
                          <a:latin typeface="KG WhY yOu GoTtA Be So MeAn" panose="02000506000000020004" pitchFamily="2" charset="77"/>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2851965164"/>
                  </a:ext>
                </a:extLst>
              </a:tr>
              <a:tr h="368037">
                <a:tc>
                  <a:txBody>
                    <a:bodyPr/>
                    <a:lstStyle/>
                    <a:p>
                      <a:pPr algn="ctr"/>
                      <a:r>
                        <a:rPr lang="en-GB" sz="1800" dirty="0">
                          <a:solidFill>
                            <a:schemeClr val="tx1"/>
                          </a:solidFill>
                          <a:latin typeface="KG WhY yOu GoTtA Be So MeAn" panose="02000506000000020004" pitchFamily="2" charset="77"/>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52374858"/>
                  </a:ext>
                </a:extLst>
              </a:tr>
              <a:tr h="368037">
                <a:tc>
                  <a:txBody>
                    <a:bodyPr/>
                    <a:lstStyle/>
                    <a:p>
                      <a:pPr algn="ctr"/>
                      <a:r>
                        <a:rPr lang="en-GB" sz="1800" dirty="0">
                          <a:solidFill>
                            <a:schemeClr val="tx1"/>
                          </a:solidFill>
                          <a:latin typeface="KG WhY yOu GoTtA Be So MeAn" panose="02000506000000020004" pitchFamily="2" charset="77"/>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3551113708"/>
                  </a:ext>
                </a:extLst>
              </a:tr>
              <a:tr h="368037">
                <a:tc>
                  <a:txBody>
                    <a:bodyPr/>
                    <a:lstStyle/>
                    <a:p>
                      <a:pPr algn="ctr"/>
                      <a:r>
                        <a:rPr lang="en-GB" sz="1800" dirty="0">
                          <a:solidFill>
                            <a:schemeClr val="tx1"/>
                          </a:solidFill>
                          <a:latin typeface="KG WhY yOu GoTtA Be So MeAn" panose="02000506000000020004" pitchFamily="2"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57132301"/>
                  </a:ext>
                </a:extLst>
              </a:tr>
            </a:tbl>
          </a:graphicData>
        </a:graphic>
      </p:graphicFrame>
      <p:sp>
        <p:nvSpPr>
          <p:cNvPr id="13" name="TextBox 12">
            <a:extLst>
              <a:ext uri="{FF2B5EF4-FFF2-40B4-BE49-F238E27FC236}">
                <a16:creationId xmlns="" xmlns:a16="http://schemas.microsoft.com/office/drawing/2014/main" id="{C17EBF48-EA8B-4348-91EE-4775831B6687}"/>
              </a:ext>
            </a:extLst>
          </p:cNvPr>
          <p:cNvSpPr txBox="1"/>
          <p:nvPr/>
        </p:nvSpPr>
        <p:spPr>
          <a:xfrm>
            <a:off x="427736" y="8824237"/>
            <a:ext cx="6163056" cy="954107"/>
          </a:xfrm>
          <a:prstGeom prst="rect">
            <a:avLst/>
          </a:prstGeom>
          <a:noFill/>
        </p:spPr>
        <p:txBody>
          <a:bodyPr wrap="square" rtlCol="0">
            <a:spAutoFit/>
          </a:bodyPr>
          <a:lstStyle/>
          <a:p>
            <a:pPr algn="ctr"/>
            <a:endParaRPr lang="en-GB" sz="1400" dirty="0"/>
          </a:p>
          <a:p>
            <a:pPr algn="ctr"/>
            <a:r>
              <a:rPr lang="en-GB" sz="1400" dirty="0"/>
              <a:t>Can you make up some calculations to spell out your name using the same code breaker grid?</a:t>
            </a:r>
          </a:p>
          <a:p>
            <a:pPr algn="ctr"/>
            <a:endParaRPr lang="en-GB" sz="1400" dirty="0"/>
          </a:p>
        </p:txBody>
      </p:sp>
      <p:graphicFrame>
        <p:nvGraphicFramePr>
          <p:cNvPr id="14" name="Table 13">
            <a:extLst>
              <a:ext uri="{FF2B5EF4-FFF2-40B4-BE49-F238E27FC236}">
                <a16:creationId xmlns="" xmlns:a16="http://schemas.microsoft.com/office/drawing/2014/main" id="{BEA42086-3946-B745-83BD-882798DBE4B1}"/>
              </a:ext>
            </a:extLst>
          </p:cNvPr>
          <p:cNvGraphicFramePr>
            <a:graphicFrameLocks noGrp="1"/>
          </p:cNvGraphicFramePr>
          <p:nvPr>
            <p:extLst>
              <p:ext uri="{D42A27DB-BD31-4B8C-83A1-F6EECF244321}">
                <p14:modId xmlns:p14="http://schemas.microsoft.com/office/powerpoint/2010/main" val="1507704451"/>
              </p:ext>
            </p:extLst>
          </p:nvPr>
        </p:nvGraphicFramePr>
        <p:xfrm>
          <a:off x="508001" y="6786468"/>
          <a:ext cx="1609557" cy="1351160"/>
        </p:xfrm>
        <a:graphic>
          <a:graphicData uri="http://schemas.openxmlformats.org/drawingml/2006/table">
            <a:tbl>
              <a:tblPr firstRow="1" bandRow="1">
                <a:tableStyleId>{5C22544A-7EE6-4342-B048-85BDC9FD1C3A}</a:tableStyleId>
              </a:tblPr>
              <a:tblGrid>
                <a:gridCol w="1122632">
                  <a:extLst>
                    <a:ext uri="{9D8B030D-6E8A-4147-A177-3AD203B41FA5}">
                      <a16:colId xmlns="" xmlns:a16="http://schemas.microsoft.com/office/drawing/2014/main" val="4077075289"/>
                    </a:ext>
                  </a:extLst>
                </a:gridCol>
                <a:gridCol w="486925">
                  <a:extLst>
                    <a:ext uri="{9D8B030D-6E8A-4147-A177-3AD203B41FA5}">
                      <a16:colId xmlns="" xmlns:a16="http://schemas.microsoft.com/office/drawing/2014/main" val="2150524584"/>
                    </a:ext>
                  </a:extLst>
                </a:gridCol>
              </a:tblGrid>
              <a:tr h="3377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1</a:t>
                      </a:r>
                      <a:r>
                        <a:rPr lang="en-GB" b="1" baseline="0" dirty="0">
                          <a:solidFill>
                            <a:schemeClr val="tx1"/>
                          </a:solidFill>
                          <a:latin typeface="Arial" panose="020B0604020202020204" pitchFamily="34" charset="0"/>
                          <a:cs typeface="Arial" panose="020B0604020202020204" pitchFamily="34" charset="0"/>
                        </a:rPr>
                        <a:t> + 5²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24304140"/>
                  </a:ext>
                </a:extLst>
              </a:tr>
              <a:tr h="337790">
                <a:tc>
                  <a:txBody>
                    <a:bodyPr/>
                    <a:lstStyle/>
                    <a:p>
                      <a:r>
                        <a:rPr lang="en-GB" b="1" dirty="0">
                          <a:solidFill>
                            <a:schemeClr val="tx1"/>
                          </a:solidFill>
                          <a:latin typeface="Arial" panose="020B0604020202020204" pitchFamily="34" charset="0"/>
                          <a:cs typeface="Arial" panose="020B0604020202020204" pitchFamily="34" charset="0"/>
                        </a:rPr>
                        <a:t>11</a:t>
                      </a:r>
                      <a:r>
                        <a:rPr lang="en-GB" b="1" baseline="0" dirty="0">
                          <a:solidFill>
                            <a:schemeClr val="tx1"/>
                          </a:solidFill>
                          <a:latin typeface="Arial" panose="020B0604020202020204" pitchFamily="34" charset="0"/>
                          <a:cs typeface="Arial" panose="020B0604020202020204" pitchFamily="34" charset="0"/>
                        </a:rPr>
                        <a:t> x 5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93828854"/>
                  </a:ext>
                </a:extLst>
              </a:tr>
              <a:tr h="337790">
                <a:tc>
                  <a:txBody>
                    <a:bodyPr/>
                    <a:lstStyle/>
                    <a:p>
                      <a:r>
                        <a:rPr lang="en-GB" b="1" dirty="0">
                          <a:solidFill>
                            <a:schemeClr val="tx1"/>
                          </a:solidFill>
                          <a:latin typeface="Arial" panose="020B0604020202020204" pitchFamily="34" charset="0"/>
                          <a:cs typeface="Arial" panose="020B0604020202020204" pitchFamily="34" charset="0"/>
                        </a:rPr>
                        <a:t>4</a:t>
                      </a:r>
                      <a:r>
                        <a:rPr lang="en-GB" b="1" baseline="0" dirty="0">
                          <a:solidFill>
                            <a:schemeClr val="tx1"/>
                          </a:solidFill>
                          <a:latin typeface="Arial" panose="020B0604020202020204" pitchFamily="34" charset="0"/>
                          <a:cs typeface="Arial" panose="020B0604020202020204" pitchFamily="34" charset="0"/>
                        </a:rPr>
                        <a:t> x 2 x 10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7024611"/>
                  </a:ext>
                </a:extLst>
              </a:tr>
              <a:tr h="337790">
                <a:tc>
                  <a:txBody>
                    <a:bodyPr/>
                    <a:lstStyle/>
                    <a:p>
                      <a:r>
                        <a:rPr lang="en-GB" b="1" dirty="0">
                          <a:solidFill>
                            <a:schemeClr val="tx1"/>
                          </a:solidFill>
                          <a:latin typeface="Arial" panose="020B0604020202020204" pitchFamily="34" charset="0"/>
                          <a:cs typeface="Arial" panose="020B0604020202020204" pitchFamily="34" charset="0"/>
                        </a:rPr>
                        <a:t>100</a:t>
                      </a:r>
                      <a:r>
                        <a:rPr lang="en-GB" b="1" baseline="0" dirty="0">
                          <a:solidFill>
                            <a:schemeClr val="tx1"/>
                          </a:solidFill>
                          <a:latin typeface="Arial" panose="020B0604020202020204" pitchFamily="34" charset="0"/>
                          <a:cs typeface="Arial" panose="020B0604020202020204" pitchFamily="34" charset="0"/>
                        </a:rPr>
                        <a:t> – 4x5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79394456"/>
                  </a:ext>
                </a:extLst>
              </a:tr>
            </a:tbl>
          </a:graphicData>
        </a:graphic>
      </p:graphicFrame>
      <p:graphicFrame>
        <p:nvGraphicFramePr>
          <p:cNvPr id="15" name="Table 14">
            <a:extLst>
              <a:ext uri="{FF2B5EF4-FFF2-40B4-BE49-F238E27FC236}">
                <a16:creationId xmlns="" xmlns:a16="http://schemas.microsoft.com/office/drawing/2014/main" id="{97D9E758-D925-D74D-8581-79FC5BE3D9B2}"/>
              </a:ext>
            </a:extLst>
          </p:cNvPr>
          <p:cNvGraphicFramePr>
            <a:graphicFrameLocks noGrp="1"/>
          </p:cNvGraphicFramePr>
          <p:nvPr>
            <p:extLst>
              <p:ext uri="{D42A27DB-BD31-4B8C-83A1-F6EECF244321}">
                <p14:modId xmlns:p14="http://schemas.microsoft.com/office/powerpoint/2010/main" val="259479202"/>
              </p:ext>
            </p:extLst>
          </p:nvPr>
        </p:nvGraphicFramePr>
        <p:xfrm>
          <a:off x="2702299" y="6458215"/>
          <a:ext cx="1609557" cy="2364530"/>
        </p:xfrm>
        <a:graphic>
          <a:graphicData uri="http://schemas.openxmlformats.org/drawingml/2006/table">
            <a:tbl>
              <a:tblPr firstRow="1" bandRow="1">
                <a:tableStyleId>{5C22544A-7EE6-4342-B048-85BDC9FD1C3A}</a:tableStyleId>
              </a:tblPr>
              <a:tblGrid>
                <a:gridCol w="1122632">
                  <a:extLst>
                    <a:ext uri="{9D8B030D-6E8A-4147-A177-3AD203B41FA5}">
                      <a16:colId xmlns="" xmlns:a16="http://schemas.microsoft.com/office/drawing/2014/main" val="4077075289"/>
                    </a:ext>
                  </a:extLst>
                </a:gridCol>
                <a:gridCol w="486925">
                  <a:extLst>
                    <a:ext uri="{9D8B030D-6E8A-4147-A177-3AD203B41FA5}">
                      <a16:colId xmlns="" xmlns:a16="http://schemas.microsoft.com/office/drawing/2014/main" val="2150524584"/>
                    </a:ext>
                  </a:extLst>
                </a:gridCol>
              </a:tblGrid>
              <a:tr h="337790">
                <a:tc>
                  <a:txBody>
                    <a:bodyPr/>
                    <a:lstStyle/>
                    <a:p>
                      <a:r>
                        <a:rPr lang="en-GB" b="1" dirty="0">
                          <a:solidFill>
                            <a:schemeClr val="tx1"/>
                          </a:solidFill>
                          <a:latin typeface="Arial" panose="020B0604020202020204" pitchFamily="34" charset="0"/>
                          <a:cs typeface="Arial" panose="020B0604020202020204" pitchFamily="34" charset="0"/>
                        </a:rPr>
                        <a:t>3 x 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24304140"/>
                  </a:ext>
                </a:extLst>
              </a:tr>
              <a:tr h="337790">
                <a:tc>
                  <a:txBody>
                    <a:bodyPr/>
                    <a:lstStyle/>
                    <a:p>
                      <a:r>
                        <a:rPr lang="en-GB" b="1" dirty="0">
                          <a:solidFill>
                            <a:schemeClr val="tx1"/>
                          </a:solidFill>
                          <a:latin typeface="Arial" panose="020B0604020202020204" pitchFamily="34" charset="0"/>
                          <a:cs typeface="Arial" panose="020B0604020202020204" pitchFamily="34" charset="0"/>
                        </a:rPr>
                        <a:t>100</a:t>
                      </a:r>
                      <a:r>
                        <a:rPr lang="en-GB" b="1" baseline="0" dirty="0">
                          <a:solidFill>
                            <a:schemeClr val="tx1"/>
                          </a:solidFill>
                          <a:latin typeface="Arial" panose="020B0604020202020204" pitchFamily="34" charset="0"/>
                          <a:cs typeface="Arial" panose="020B0604020202020204" pitchFamily="34" charset="0"/>
                        </a:rPr>
                        <a:t> – 8 =</a:t>
                      </a:r>
                      <a:r>
                        <a:rPr lang="en-GB" b="1" dirty="0">
                          <a:solidFill>
                            <a:schemeClr val="tx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93828854"/>
                  </a:ext>
                </a:extLst>
              </a:tr>
              <a:tr h="337790">
                <a:tc>
                  <a:txBody>
                    <a:bodyPr/>
                    <a:lstStyle/>
                    <a:p>
                      <a:r>
                        <a:rPr lang="en-GB" b="1" dirty="0">
                          <a:solidFill>
                            <a:schemeClr val="tx1"/>
                          </a:solidFill>
                          <a:latin typeface="Arial" panose="020B0604020202020204" pitchFamily="34" charset="0"/>
                          <a:cs typeface="Arial" panose="020B0604020202020204" pitchFamily="34" charset="0"/>
                        </a:rPr>
                        <a:t>3</a:t>
                      </a:r>
                      <a:r>
                        <a:rPr lang="en-GB" b="1" baseline="0" dirty="0">
                          <a:solidFill>
                            <a:schemeClr val="tx1"/>
                          </a:solidFill>
                          <a:latin typeface="Arial" panose="020B0604020202020204" pitchFamily="34" charset="0"/>
                          <a:cs typeface="Arial" panose="020B0604020202020204" pitchFamily="34" charset="0"/>
                        </a:rPr>
                        <a:t> x 3 x 3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7024611"/>
                  </a:ext>
                </a:extLst>
              </a:tr>
              <a:tr h="337790">
                <a:tc>
                  <a:txBody>
                    <a:bodyPr/>
                    <a:lstStyle/>
                    <a:p>
                      <a:r>
                        <a:rPr lang="en-GB" b="1" dirty="0">
                          <a:solidFill>
                            <a:schemeClr val="tx1"/>
                          </a:solidFill>
                          <a:latin typeface="Arial" panose="020B0604020202020204" pitchFamily="34" charset="0"/>
                          <a:cs typeface="Arial" panose="020B0604020202020204" pitchFamily="34" charset="0"/>
                        </a:rPr>
                        <a:t>800</a:t>
                      </a:r>
                      <a:r>
                        <a:rPr lang="en-GB" b="1" baseline="0" dirty="0">
                          <a:solidFill>
                            <a:schemeClr val="tx1"/>
                          </a:solidFill>
                          <a:latin typeface="Arial" panose="020B0604020202020204" pitchFamily="34" charset="0"/>
                          <a:cs typeface="Arial" panose="020B0604020202020204" pitchFamily="34" charset="0"/>
                        </a:rPr>
                        <a:t> ÷ 10</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79394456"/>
                  </a:ext>
                </a:extLst>
              </a:tr>
              <a:tr h="337790">
                <a:tc>
                  <a:txBody>
                    <a:bodyPr/>
                    <a:lstStyle/>
                    <a:p>
                      <a:r>
                        <a:rPr lang="en-GB" b="1" dirty="0">
                          <a:solidFill>
                            <a:schemeClr val="tx1"/>
                          </a:solidFill>
                          <a:latin typeface="Arial" panose="020B0604020202020204" pitchFamily="34" charset="0"/>
                          <a:cs typeface="Arial" panose="020B0604020202020204" pitchFamily="34" charset="0"/>
                        </a:rPr>
                        <a:t>9</a:t>
                      </a:r>
                      <a:r>
                        <a:rPr lang="en-GB" b="1" baseline="0" dirty="0">
                          <a:solidFill>
                            <a:schemeClr val="tx1"/>
                          </a:solidFill>
                          <a:latin typeface="Arial" panose="020B0604020202020204" pitchFamily="34" charset="0"/>
                          <a:cs typeface="Arial" panose="020B0604020202020204" pitchFamily="34" charset="0"/>
                        </a:rPr>
                        <a:t> x 7</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65646715"/>
                  </a:ext>
                </a:extLst>
              </a:tr>
              <a:tr h="337790">
                <a:tc>
                  <a:txBody>
                    <a:bodyPr/>
                    <a:lstStyle/>
                    <a:p>
                      <a:r>
                        <a:rPr lang="en-GB" b="1" dirty="0">
                          <a:solidFill>
                            <a:schemeClr val="tx1"/>
                          </a:solidFill>
                          <a:latin typeface="Arial" panose="020B0604020202020204" pitchFamily="34" charset="0"/>
                          <a:cs typeface="Arial" panose="020B0604020202020204" pitchFamily="34" charset="0"/>
                        </a:rPr>
                        <a:t>9² + 3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47297015"/>
                  </a:ext>
                </a:extLst>
              </a:tr>
              <a:tr h="337790">
                <a:tc>
                  <a:txBody>
                    <a:bodyPr/>
                    <a:lstStyle/>
                    <a:p>
                      <a:r>
                        <a:rPr lang="en-GB" b="1" dirty="0">
                          <a:solidFill>
                            <a:schemeClr val="tx1"/>
                          </a:solidFill>
                          <a:latin typeface="Arial" panose="020B0604020202020204" pitchFamily="34" charset="0"/>
                          <a:cs typeface="Arial" panose="020B0604020202020204" pitchFamily="34" charset="0"/>
                        </a:rPr>
                        <a:t>5</a:t>
                      </a:r>
                      <a:r>
                        <a:rPr lang="en-GB" b="1" baseline="0" dirty="0">
                          <a:solidFill>
                            <a:schemeClr val="tx1"/>
                          </a:solidFill>
                          <a:latin typeface="Arial" panose="020B0604020202020204" pitchFamily="34" charset="0"/>
                          <a:cs typeface="Arial" panose="020B0604020202020204" pitchFamily="34" charset="0"/>
                        </a:rPr>
                        <a:t> x 5 – 2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72190057"/>
                  </a:ext>
                </a:extLst>
              </a:tr>
            </a:tbl>
          </a:graphicData>
        </a:graphic>
      </p:graphicFrame>
      <p:graphicFrame>
        <p:nvGraphicFramePr>
          <p:cNvPr id="16" name="Table 15">
            <a:extLst>
              <a:ext uri="{FF2B5EF4-FFF2-40B4-BE49-F238E27FC236}">
                <a16:creationId xmlns="" xmlns:a16="http://schemas.microsoft.com/office/drawing/2014/main" id="{DAFB6DD1-E9FC-B347-A8E5-0FAFDB3CF13F}"/>
              </a:ext>
            </a:extLst>
          </p:cNvPr>
          <p:cNvGraphicFramePr>
            <a:graphicFrameLocks noGrp="1"/>
          </p:cNvGraphicFramePr>
          <p:nvPr>
            <p:extLst>
              <p:ext uri="{D42A27DB-BD31-4B8C-83A1-F6EECF244321}">
                <p14:modId xmlns:p14="http://schemas.microsoft.com/office/powerpoint/2010/main" val="386202972"/>
              </p:ext>
            </p:extLst>
          </p:nvPr>
        </p:nvGraphicFramePr>
        <p:xfrm>
          <a:off x="4900971" y="6816918"/>
          <a:ext cx="1609557" cy="2026740"/>
        </p:xfrm>
        <a:graphic>
          <a:graphicData uri="http://schemas.openxmlformats.org/drawingml/2006/table">
            <a:tbl>
              <a:tblPr firstRow="1" bandRow="1">
                <a:tableStyleId>{5C22544A-7EE6-4342-B048-85BDC9FD1C3A}</a:tableStyleId>
              </a:tblPr>
              <a:tblGrid>
                <a:gridCol w="1122632">
                  <a:extLst>
                    <a:ext uri="{9D8B030D-6E8A-4147-A177-3AD203B41FA5}">
                      <a16:colId xmlns="" xmlns:a16="http://schemas.microsoft.com/office/drawing/2014/main" val="4077075289"/>
                    </a:ext>
                  </a:extLst>
                </a:gridCol>
                <a:gridCol w="486925">
                  <a:extLst>
                    <a:ext uri="{9D8B030D-6E8A-4147-A177-3AD203B41FA5}">
                      <a16:colId xmlns="" xmlns:a16="http://schemas.microsoft.com/office/drawing/2014/main" val="2150524584"/>
                    </a:ext>
                  </a:extLst>
                </a:gridCol>
              </a:tblGrid>
              <a:tr h="337790">
                <a:tc>
                  <a:txBody>
                    <a:bodyPr/>
                    <a:lstStyle/>
                    <a:p>
                      <a:r>
                        <a:rPr lang="en-GB" b="1" dirty="0">
                          <a:solidFill>
                            <a:schemeClr val="tx1"/>
                          </a:solidFill>
                          <a:latin typeface="Arial" panose="020B0604020202020204" pitchFamily="34" charset="0"/>
                          <a:cs typeface="Arial" panose="020B0604020202020204" pitchFamily="34" charset="0"/>
                        </a:rPr>
                        <a:t>9² - 1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24304140"/>
                  </a:ext>
                </a:extLst>
              </a:tr>
              <a:tr h="337790">
                <a:tc>
                  <a:txBody>
                    <a:bodyPr/>
                    <a:lstStyle/>
                    <a:p>
                      <a:r>
                        <a:rPr lang="en-GB" b="1" dirty="0">
                          <a:solidFill>
                            <a:schemeClr val="tx1"/>
                          </a:solidFill>
                          <a:latin typeface="Arial" panose="020B0604020202020204" pitchFamily="34" charset="0"/>
                          <a:cs typeface="Arial" panose="020B0604020202020204" pitchFamily="34" charset="0"/>
                        </a:rPr>
                        <a:t>3²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93828854"/>
                  </a:ext>
                </a:extLst>
              </a:tr>
              <a:tr h="337790">
                <a:tc>
                  <a:txBody>
                    <a:bodyPr/>
                    <a:lstStyle/>
                    <a:p>
                      <a:r>
                        <a:rPr lang="en-GB" b="1" dirty="0">
                          <a:solidFill>
                            <a:schemeClr val="tx1"/>
                          </a:solidFill>
                          <a:latin typeface="Arial" panose="020B0604020202020204" pitchFamily="34" charset="0"/>
                          <a:cs typeface="Arial" panose="020B0604020202020204" pitchFamily="34" charset="0"/>
                        </a:rPr>
                        <a:t>5</a:t>
                      </a:r>
                      <a:r>
                        <a:rPr lang="en-GB" b="1" baseline="0" dirty="0">
                          <a:solidFill>
                            <a:schemeClr val="tx1"/>
                          </a:solidFill>
                          <a:latin typeface="Arial" panose="020B0604020202020204" pitchFamily="34" charset="0"/>
                          <a:cs typeface="Arial" panose="020B0604020202020204" pitchFamily="34" charset="0"/>
                        </a:rPr>
                        <a:t> x 7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7024611"/>
                  </a:ext>
                </a:extLst>
              </a:tr>
              <a:tr h="337790">
                <a:tc>
                  <a:txBody>
                    <a:bodyPr/>
                    <a:lstStyle/>
                    <a:p>
                      <a:r>
                        <a:rPr lang="en-GB" b="1" dirty="0">
                          <a:solidFill>
                            <a:schemeClr val="tx1"/>
                          </a:solidFill>
                          <a:latin typeface="Arial" panose="020B0604020202020204" pitchFamily="34" charset="0"/>
                          <a:cs typeface="Arial" panose="020B0604020202020204" pitchFamily="34" charset="0"/>
                        </a:rPr>
                        <a:t>5</a:t>
                      </a:r>
                      <a:r>
                        <a:rPr lang="en-GB" b="1" baseline="0" dirty="0">
                          <a:solidFill>
                            <a:schemeClr val="tx1"/>
                          </a:solidFill>
                          <a:latin typeface="Arial" panose="020B0604020202020204" pitchFamily="34" charset="0"/>
                          <a:cs typeface="Arial" panose="020B0604020202020204" pitchFamily="34" charset="0"/>
                        </a:rPr>
                        <a:t> x 2 – 1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79394456"/>
                  </a:ext>
                </a:extLst>
              </a:tr>
              <a:tr h="337790">
                <a:tc>
                  <a:txBody>
                    <a:bodyPr/>
                    <a:lstStyle/>
                    <a:p>
                      <a:r>
                        <a:rPr lang="en-GB" b="1" dirty="0">
                          <a:solidFill>
                            <a:schemeClr val="tx1"/>
                          </a:solidFill>
                          <a:latin typeface="Arial" panose="020B0604020202020204" pitchFamily="34" charset="0"/>
                          <a:cs typeface="Arial" panose="020B0604020202020204" pitchFamily="34" charset="0"/>
                        </a:rPr>
                        <a:t>25</a:t>
                      </a:r>
                      <a:r>
                        <a:rPr lang="en-GB" b="1" baseline="0" dirty="0">
                          <a:solidFill>
                            <a:schemeClr val="tx1"/>
                          </a:solidFill>
                          <a:latin typeface="Arial" panose="020B0604020202020204" pitchFamily="34" charset="0"/>
                          <a:cs typeface="Arial" panose="020B0604020202020204" pitchFamily="34" charset="0"/>
                        </a:rPr>
                        <a:t> x 2 = </a:t>
                      </a:r>
                      <a:r>
                        <a:rPr lang="en-GB" b="1" dirty="0">
                          <a:solidFill>
                            <a:schemeClr val="tx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65646715"/>
                  </a:ext>
                </a:extLst>
              </a:tr>
              <a:tr h="337790">
                <a:tc>
                  <a:txBody>
                    <a:bodyPr/>
                    <a:lstStyle/>
                    <a:p>
                      <a:r>
                        <a:rPr lang="en-GB" b="1" dirty="0">
                          <a:solidFill>
                            <a:schemeClr val="tx1"/>
                          </a:solidFill>
                          <a:latin typeface="Arial" panose="020B0604020202020204" pitchFamily="34" charset="0"/>
                          <a:cs typeface="Arial" panose="020B0604020202020204" pitchFamily="34" charset="0"/>
                        </a:rPr>
                        <a:t>200</a:t>
                      </a:r>
                      <a:r>
                        <a:rPr lang="en-GB" b="1" baseline="0" dirty="0">
                          <a:solidFill>
                            <a:schemeClr val="tx1"/>
                          </a:solidFill>
                          <a:latin typeface="Arial" panose="020B0604020202020204" pitchFamily="34" charset="0"/>
                          <a:cs typeface="Arial" panose="020B0604020202020204" pitchFamily="34" charset="0"/>
                        </a:rPr>
                        <a:t> ÷ 4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47297015"/>
                  </a:ext>
                </a:extLst>
              </a:tr>
            </a:tbl>
          </a:graphicData>
        </a:graphic>
      </p:graphicFrame>
      <p:sp>
        <p:nvSpPr>
          <p:cNvPr id="10" name="Rectangle 9">
            <a:extLst>
              <a:ext uri="{FF2B5EF4-FFF2-40B4-BE49-F238E27FC236}">
                <a16:creationId xmlns="" xmlns:a16="http://schemas.microsoft.com/office/drawing/2014/main" id="{1E898AD2-BB74-364A-906A-B77CDFFB4006}"/>
              </a:ext>
            </a:extLst>
          </p:cNvPr>
          <p:cNvSpPr/>
          <p:nvPr/>
        </p:nvSpPr>
        <p:spPr>
          <a:xfrm>
            <a:off x="347197" y="3042640"/>
            <a:ext cx="6376471" cy="1188000"/>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solidFill>
                  <a:srgbClr val="333333"/>
                </a:solidFill>
                <a:latin typeface="Open Sans"/>
              </a:rPr>
              <a:t>In September 1939 Great Britain went to war against Germany. During the war, Turing worked at the Government Code and Cypher School at Bletchley Park. Turing and others designed a code-breaking machine known as the Bombe. They used the Bombe to learn German military secrets. By early 1942 the code breakers at Bletchley Park were decoding about 39,000 messages a month. At the end of the war, Turing was made an Officer of the Most Excellent Order of the British Empire.</a:t>
            </a:r>
            <a:endParaRPr lang="en-GB" sz="12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54738" y="9202738"/>
            <a:ext cx="487362" cy="487362"/>
          </a:xfrm>
          <a:prstGeom prst="rect">
            <a:avLst/>
          </a:prstGeom>
        </p:spPr>
      </p:pic>
    </p:spTree>
    <p:extLst>
      <p:ext uri="{BB962C8B-B14F-4D97-AF65-F5344CB8AC3E}">
        <p14:creationId xmlns:p14="http://schemas.microsoft.com/office/powerpoint/2010/main" val="3587205839"/>
      </p:ext>
    </p:extLst>
  </p:cSld>
  <p:clrMapOvr>
    <a:masterClrMapping/>
  </p:clrMapOvr>
  <mc:AlternateContent xmlns:mc="http://schemas.openxmlformats.org/markup-compatibility/2006" xmlns:p14="http://schemas.microsoft.com/office/powerpoint/2010/main">
    <mc:Choice Requires="p14">
      <p:transition spd="slow" p14:dur="2000" advTm="13599"/>
    </mc:Choice>
    <mc:Fallback xmlns="">
      <p:transition spd="slow" advTm="13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1032</Words>
  <Application>Microsoft Office PowerPoint</Application>
  <PresentationFormat>A4 Paper (210x297 mm)</PresentationFormat>
  <Paragraphs>220</Paragraphs>
  <Slides>11</Slides>
  <Notes>1</Notes>
  <HiddenSlides>0</HiddenSlides>
  <MMClips>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Delicious Adventures</vt:lpstr>
      <vt:lpstr>calendar note tfb</vt:lpstr>
      <vt:lpstr>KG WhY yOu GoTtA Be So MeAn</vt:lpstr>
      <vt:lpstr>Calibri</vt:lpstr>
      <vt:lpstr>Home</vt:lpstr>
      <vt:lpstr>Open Sans</vt:lpstr>
      <vt:lpstr>Cambria Math</vt:lpstr>
      <vt:lpstr>Calibri Light</vt:lpstr>
      <vt:lpstr>Office Theme</vt:lpstr>
      <vt:lpstr>PowerPoint Presentation</vt:lpstr>
      <vt:lpstr>PowerPoint Presentation</vt:lpstr>
      <vt:lpstr>The 24 game…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Equipment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Henshaw</dc:creator>
  <cp:lastModifiedBy>ICT</cp:lastModifiedBy>
  <cp:revision>25</cp:revision>
  <dcterms:created xsi:type="dcterms:W3CDTF">2020-05-20T14:59:33Z</dcterms:created>
  <dcterms:modified xsi:type="dcterms:W3CDTF">2020-07-01T09:08:54Z</dcterms:modified>
</cp:coreProperties>
</file>